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7" r:id="rId2"/>
    <p:sldId id="294" r:id="rId3"/>
    <p:sldId id="258" r:id="rId4"/>
    <p:sldId id="356" r:id="rId5"/>
    <p:sldId id="381" r:id="rId6"/>
    <p:sldId id="338" r:id="rId7"/>
    <p:sldId id="429" r:id="rId8"/>
    <p:sldId id="430" r:id="rId9"/>
    <p:sldId id="431" r:id="rId10"/>
    <p:sldId id="367" r:id="rId11"/>
    <p:sldId id="341" r:id="rId12"/>
    <p:sldId id="342" r:id="rId13"/>
    <p:sldId id="353" r:id="rId14"/>
    <p:sldId id="388" r:id="rId15"/>
    <p:sldId id="358" r:id="rId16"/>
    <p:sldId id="366" r:id="rId17"/>
    <p:sldId id="413" r:id="rId18"/>
    <p:sldId id="466" r:id="rId19"/>
    <p:sldId id="467" r:id="rId20"/>
    <p:sldId id="468" r:id="rId21"/>
    <p:sldId id="414" r:id="rId22"/>
    <p:sldId id="415" r:id="rId23"/>
    <p:sldId id="416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9" r:id="rId35"/>
    <p:sldId id="465" r:id="rId36"/>
  </p:sldIdLst>
  <p:sldSz cx="12192000" cy="6858000"/>
  <p:notesSz cx="6858000" cy="9144000"/>
  <p:embeddedFontLst>
    <p:embeddedFont>
      <p:font typeface="方正大标宋简体" panose="02010600030101010101" charset="-122"/>
      <p:regular r:id="rId38"/>
    </p:embeddedFont>
    <p:embeddedFont>
      <p:font typeface="等线" panose="02010600030101010101" pitchFamily="2" charset="-122"/>
      <p:regular r:id="rId39"/>
      <p:bold r:id="rId40"/>
    </p:embeddedFont>
    <p:embeddedFont>
      <p:font typeface="汉仪大宋简" panose="02010600030101010101" charset="-122"/>
      <p:regular r:id="rId41"/>
    </p:embeddedFont>
    <p:embeddedFont>
      <p:font typeface="方正兰亭黑_GBK" panose="02010600030101010101" charset="-122"/>
      <p:regular r:id="rId42"/>
    </p:embeddedFont>
    <p:embeddedFont>
      <p:font typeface="方正兰亭超细黑简体" panose="02010600030101010101" charset="-122"/>
      <p:regular r:id="rId43"/>
    </p:embeddedFont>
    <p:embeddedFont>
      <p:font typeface="汉仪旗黑-55简" panose="02010600030101010101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1">
          <p15:clr>
            <a:srgbClr val="A4A3A4"/>
          </p15:clr>
        </p15:guide>
        <p15:guide id="2" pos="2832">
          <p15:clr>
            <a:srgbClr val="A4A3A4"/>
          </p15:clr>
        </p15:guide>
        <p15:guide id="3" orient="horz" pos="558">
          <p15:clr>
            <a:srgbClr val="A4A3A4"/>
          </p15:clr>
        </p15:guide>
        <p15:guide id="4" pos="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A"/>
    <a:srgbClr val="FCFABF"/>
    <a:srgbClr val="F8CD42"/>
    <a:srgbClr val="4F80BD"/>
    <a:srgbClr val="D9060D"/>
    <a:srgbClr val="EC6E48"/>
    <a:srgbClr val="F9D542"/>
    <a:srgbClr val="F5F7F9"/>
    <a:srgbClr val="F57943"/>
    <a:srgbClr val="BC2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77"/>
      </p:cViewPr>
      <p:guideLst>
        <p:guide orient="horz" pos="2651"/>
        <p:guide pos="2832"/>
        <p:guide orient="horz" pos="558"/>
        <p:guide pos="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F4C5E-2301-4F23-9A13-36E8AF0E635A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7585-105D-4C0B-8218-6035C1D6F0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B1FB53-074E-453F-8BCF-006D7CFC3C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7585-105D-4C0B-8218-6035C1D6F07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B1FB53-074E-453F-8BCF-006D7CFC3C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4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285730" y="0"/>
            <a:ext cx="1906270" cy="55753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328295"/>
            <a:ext cx="715010" cy="509905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13765"/>
            <a:ext cx="12230735" cy="0"/>
          </a:xfrm>
          <a:prstGeom prst="line">
            <a:avLst/>
          </a:prstGeom>
          <a:ln w="12700">
            <a:solidFill>
              <a:srgbClr val="D4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6E5"/>
            </a:gs>
            <a:gs pos="100000">
              <a:srgbClr val="FFF6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3000">
    <p:wipe/>
  </p:transition>
  <p:txStyles>
    <p:titleStyle>
      <a:lvl1pPr algn="l" defTabSz="1219200" rtl="0" eaLnBrk="1" latinLnBrk="0" hangingPunct="1">
        <a:spcBef>
          <a:spcPct val="0"/>
        </a:spcBef>
        <a:buNone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35" y="635"/>
            <a:ext cx="12190730" cy="4580365"/>
            <a:chOff x="0" y="1"/>
            <a:chExt cx="19198" cy="8710"/>
          </a:xfrm>
        </p:grpSpPr>
        <p:sp>
          <p:nvSpPr>
            <p:cNvPr id="8" name="任意多边形 7"/>
            <p:cNvSpPr/>
            <p:nvPr/>
          </p:nvSpPr>
          <p:spPr>
            <a:xfrm>
              <a:off x="0" y="1"/>
              <a:ext cx="19199" cy="871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710">
                  <a:moveTo>
                    <a:pt x="0" y="0"/>
                  </a:moveTo>
                  <a:lnTo>
                    <a:pt x="19199" y="0"/>
                  </a:lnTo>
                  <a:lnTo>
                    <a:pt x="19199" y="7188"/>
                  </a:lnTo>
                  <a:lnTo>
                    <a:pt x="19096" y="7227"/>
                  </a:lnTo>
                  <a:cubicBezTo>
                    <a:pt x="16626" y="8146"/>
                    <a:pt x="13283" y="8710"/>
                    <a:pt x="9601" y="8710"/>
                  </a:cubicBezTo>
                  <a:cubicBezTo>
                    <a:pt x="5919" y="8710"/>
                    <a:pt x="2576" y="8146"/>
                    <a:pt x="106" y="7227"/>
                  </a:cubicBezTo>
                  <a:lnTo>
                    <a:pt x="0" y="71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rgbClr val="EC6E48"/>
                </a:gs>
                <a:gs pos="77000">
                  <a:srgbClr val="F9D54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0" y="1"/>
              <a:ext cx="19199" cy="85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589">
                  <a:moveTo>
                    <a:pt x="0" y="0"/>
                  </a:moveTo>
                  <a:lnTo>
                    <a:pt x="19199" y="0"/>
                  </a:lnTo>
                  <a:lnTo>
                    <a:pt x="19199" y="6528"/>
                  </a:lnTo>
                  <a:lnTo>
                    <a:pt x="19171" y="6543"/>
                  </a:lnTo>
                  <a:cubicBezTo>
                    <a:pt x="16851" y="7796"/>
                    <a:pt x="13423" y="8589"/>
                    <a:pt x="9601" y="8589"/>
                  </a:cubicBezTo>
                  <a:cubicBezTo>
                    <a:pt x="5778" y="8589"/>
                    <a:pt x="2350" y="7796"/>
                    <a:pt x="30" y="6543"/>
                  </a:cubicBezTo>
                  <a:lnTo>
                    <a:pt x="0" y="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1"/>
          <p:cNvSpPr txBox="1"/>
          <p:nvPr/>
        </p:nvSpPr>
        <p:spPr>
          <a:xfrm>
            <a:off x="480060" y="1125000"/>
            <a:ext cx="11386820" cy="2127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noAutofit/>
          </a:bodyPr>
          <a:lstStyle/>
          <a:p>
            <a:pPr marR="17653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600" b="1" kern="100" dirty="0" smtClean="0">
                <a:gradFill>
                  <a:gsLst>
                    <a:gs pos="0">
                      <a:schemeClr val="bg1"/>
                    </a:gs>
                    <a:gs pos="53000">
                      <a:srgbClr val="FFE589"/>
                    </a:gs>
                    <a:gs pos="91000">
                      <a:srgbClr val="FFFFC1"/>
                    </a:gs>
                  </a:gsLst>
                  <a:lin ang="5400000" scaled="0"/>
                </a:gradFill>
                <a:effectLst>
                  <a:outerShdw blurRad="139700" dist="127000" dir="2700000" algn="tl" rotWithShape="0">
                    <a:srgbClr val="A80000">
                      <a:alpha val="82000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学习</a:t>
            </a:r>
            <a:r>
              <a:rPr lang="zh-CN" altLang="en-US" sz="5600" b="1" kern="100" dirty="0">
                <a:gradFill>
                  <a:gsLst>
                    <a:gs pos="0">
                      <a:schemeClr val="bg1"/>
                    </a:gs>
                    <a:gs pos="53000">
                      <a:srgbClr val="FFE589"/>
                    </a:gs>
                    <a:gs pos="91000">
                      <a:srgbClr val="FFFFC1"/>
                    </a:gs>
                  </a:gsLst>
                  <a:lin ang="5400000" scaled="0"/>
                </a:gradFill>
                <a:effectLst>
                  <a:outerShdw blurRad="139700" dist="127000" dir="2700000" algn="tl" rotWithShape="0">
                    <a:srgbClr val="A80000">
                      <a:alpha val="82000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贯彻党的二十大</a:t>
            </a:r>
            <a:r>
              <a:rPr lang="zh-CN" altLang="en-US" sz="5600" b="1" kern="100" dirty="0" smtClean="0">
                <a:gradFill>
                  <a:gsLst>
                    <a:gs pos="0">
                      <a:schemeClr val="bg1"/>
                    </a:gs>
                    <a:gs pos="53000">
                      <a:srgbClr val="FFE589"/>
                    </a:gs>
                    <a:gs pos="91000">
                      <a:srgbClr val="FFFFC1"/>
                    </a:gs>
                  </a:gsLst>
                  <a:lin ang="5400000" scaled="0"/>
                </a:gradFill>
                <a:effectLst>
                  <a:outerShdw blurRad="139700" dist="127000" dir="2700000" algn="tl" rotWithShape="0">
                    <a:srgbClr val="A80000">
                      <a:alpha val="82000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精神</a:t>
            </a:r>
            <a:endParaRPr lang="en-US" altLang="zh-CN" sz="5600" b="1" kern="100" dirty="0" smtClean="0">
              <a:gradFill>
                <a:gsLst>
                  <a:gs pos="0">
                    <a:schemeClr val="bg1"/>
                  </a:gs>
                  <a:gs pos="53000">
                    <a:srgbClr val="FFE589"/>
                  </a:gs>
                  <a:gs pos="91000">
                    <a:srgbClr val="FFFFC1"/>
                  </a:gs>
                </a:gsLst>
                <a:lin ang="5400000" scaled="0"/>
              </a:gradFill>
              <a:effectLst>
                <a:outerShdw blurRad="139700" dist="127000" dir="2700000" algn="tl" rotWithShape="0">
                  <a:srgbClr val="A80000">
                    <a:alpha val="82000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marR="17653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600" b="1" kern="100" dirty="0" smtClean="0">
                <a:gradFill>
                  <a:gsLst>
                    <a:gs pos="0">
                      <a:schemeClr val="bg1"/>
                    </a:gs>
                    <a:gs pos="53000">
                      <a:srgbClr val="FFE589"/>
                    </a:gs>
                    <a:gs pos="91000">
                      <a:srgbClr val="FFFFC1"/>
                    </a:gs>
                  </a:gsLst>
                  <a:lin ang="5400000" scaled="0"/>
                </a:gradFill>
                <a:effectLst>
                  <a:outerShdw blurRad="139700" dist="127000" dir="2700000" algn="tl" rotWithShape="0">
                    <a:srgbClr val="A80000">
                      <a:alpha val="82000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                  推动单位事业发展</a:t>
            </a:r>
            <a:endParaRPr lang="zh-CN" altLang="en-US" sz="5600" b="1" kern="100" dirty="0">
              <a:gradFill>
                <a:gsLst>
                  <a:gs pos="0">
                    <a:schemeClr val="bg1"/>
                  </a:gs>
                  <a:gs pos="53000">
                    <a:srgbClr val="FFE589"/>
                  </a:gs>
                  <a:gs pos="91000">
                    <a:srgbClr val="FFFFC1"/>
                  </a:gs>
                </a:gsLst>
                <a:lin ang="5400000" scaled="0"/>
              </a:gradFill>
              <a:effectLst>
                <a:outerShdw blurRad="139700" dist="127000" dir="2700000" algn="tl" rotWithShape="0">
                  <a:srgbClr val="A80000">
                    <a:alpha val="82000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pic>
        <p:nvPicPr>
          <p:cNvPr id="2" name="图片 1" descr="04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0200" cy="1428115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232000" y="5372617"/>
            <a:ext cx="7360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gradFill>
                  <a:gsLst>
                    <a:gs pos="0">
                      <a:srgbClr val="FF1C1E"/>
                    </a:gs>
                    <a:gs pos="100000">
                      <a:srgbClr val="C71113"/>
                    </a:gs>
                  </a:gsLst>
                  <a:lin ang="5400000" scaled="1"/>
                </a:gradFill>
                <a:latin typeface="+mn-ea"/>
                <a:cs typeface="阿里巴巴普惠体 2.0 65 Medium" panose="00020600040101010101" pitchFamily="18" charset="-122"/>
              </a:rPr>
              <a:t>2 </a:t>
            </a:r>
          </a:p>
          <a:p>
            <a:pPr lvl="0"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 smtClean="0">
                <a:gradFill>
                  <a:gsLst>
                    <a:gs pos="0">
                      <a:srgbClr val="FF1C1E"/>
                    </a:gs>
                    <a:gs pos="100000">
                      <a:srgbClr val="C71113"/>
                    </a:gs>
                  </a:gsLst>
                  <a:lin ang="5400000" scaled="1"/>
                </a:gradFill>
                <a:latin typeface="+mn-ea"/>
                <a:cs typeface="阿里巴巴普惠体 2.0 65 Medium" panose="00020600040101010101" pitchFamily="18" charset="-122"/>
              </a:rPr>
              <a:t>实验室与设备管理支部       向吉建</a:t>
            </a:r>
            <a:r>
              <a:rPr lang="en-US" altLang="zh-CN" sz="2400" kern="0" dirty="0" smtClean="0">
                <a:gradFill>
                  <a:gsLst>
                    <a:gs pos="0">
                      <a:srgbClr val="FF1C1E"/>
                    </a:gs>
                    <a:gs pos="100000">
                      <a:srgbClr val="C71113"/>
                    </a:gs>
                  </a:gsLst>
                  <a:lin ang="5400000" scaled="1"/>
                </a:gradFill>
                <a:latin typeface="+mn-ea"/>
                <a:cs typeface="阿里巴巴普惠体 2.0 65 Medium" panose="00020600040101010101" pitchFamily="18" charset="-122"/>
              </a:rPr>
              <a:t>2022</a:t>
            </a:r>
          </a:p>
          <a:p>
            <a:pPr lvl="0"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gradFill>
                  <a:gsLst>
                    <a:gs pos="0">
                      <a:srgbClr val="FF1C1E"/>
                    </a:gs>
                    <a:gs pos="100000">
                      <a:srgbClr val="C71113"/>
                    </a:gs>
                  </a:gsLst>
                  <a:lin ang="5400000" scaled="1"/>
                </a:gradFill>
                <a:latin typeface="+mn-ea"/>
                <a:cs typeface="阿里巴巴普惠体 2.0 65 Medium" panose="00020600040101010101" pitchFamily="18" charset="-122"/>
              </a:rPr>
              <a:t>20222</a:t>
            </a:r>
          </a:p>
          <a:p>
            <a:pPr lvl="0"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gradFill>
                  <a:gsLst>
                    <a:gs pos="0">
                      <a:srgbClr val="FF1C1E"/>
                    </a:gs>
                    <a:gs pos="100000">
                      <a:srgbClr val="C71113"/>
                    </a:gs>
                  </a:gsLst>
                  <a:lin ang="5400000" scaled="1"/>
                </a:gradFill>
                <a:latin typeface="+mn-ea"/>
                <a:cs typeface="阿里巴巴普惠体 2.0 65 Medium" panose="00020600040101010101" pitchFamily="18" charset="-122"/>
              </a:rPr>
              <a:t>2002220222202202222</a:t>
            </a:r>
          </a:p>
          <a:p>
            <a:pPr lvl="0"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 smtClean="0">
                <a:gradFill>
                  <a:gsLst>
                    <a:gs pos="0">
                      <a:srgbClr val="FF1C1E"/>
                    </a:gs>
                    <a:gs pos="100000">
                      <a:srgbClr val="C71113"/>
                    </a:gs>
                  </a:gsLst>
                  <a:lin ang="5400000" scaled="1"/>
                </a:gradFill>
                <a:latin typeface="+mn-ea"/>
                <a:cs typeface="阿里巴巴普惠体 2.0 65 Medium" panose="00020600040101010101" pitchFamily="18" charset="-122"/>
              </a:rPr>
              <a:t>2                                 2022.202220222022.11</a:t>
            </a:r>
            <a:endParaRPr lang="en-US" altLang="zh-CN" sz="2400" kern="0" dirty="0">
              <a:gradFill>
                <a:gsLst>
                  <a:gs pos="0">
                    <a:srgbClr val="FF1C1E"/>
                  </a:gs>
                  <a:gs pos="100000">
                    <a:srgbClr val="C71113"/>
                  </a:gs>
                </a:gsLst>
                <a:lin ang="5400000" scaled="1"/>
              </a:gradFill>
              <a:latin typeface="+mn-ea"/>
              <a:cs typeface="阿里巴巴普惠体 2.0 65 Medium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9895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开辟马克思主义中国化时代化新境界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二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52" name="稻壳儿 夏至夏末"/>
          <p:cNvSpPr txBox="1"/>
          <p:nvPr/>
        </p:nvSpPr>
        <p:spPr>
          <a:xfrm>
            <a:off x="-526415" y="1268730"/>
            <a:ext cx="121926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58800" algn="ctr" fontAlgn="auto">
              <a:extLst>
                <a:ext uri="{35155182-B16C-46BC-9424-99874614C6A1}">
                  <wpsdc:indentchars xmlns:wpsdc="http://www.wps.cn/officeDocument/2017/drawingmlCustomData" xmlns="" val="200" checksum="1956455923"/>
                </a:ext>
              </a:extLst>
            </a:pPr>
            <a:r>
              <a:rPr lang="zh-CN" altLang="en-US" sz="2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不断谱写马克思主义中国化时代化新篇章，是当代中国共产党人的庄严历史责任。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61766" y="2362280"/>
            <a:ext cx="10384190" cy="3482975"/>
            <a:chOff x="1831" y="3724"/>
            <a:chExt cx="16464" cy="5485"/>
          </a:xfrm>
        </p:grpSpPr>
        <p:sp>
          <p:nvSpPr>
            <p:cNvPr id="26" name="燕尾形箭头 25"/>
            <p:cNvSpPr/>
            <p:nvPr/>
          </p:nvSpPr>
          <p:spPr>
            <a:xfrm rot="16200000">
              <a:off x="1813" y="7891"/>
              <a:ext cx="1024" cy="988"/>
            </a:xfrm>
            <a:prstGeom prst="notchedRightArrow">
              <a:avLst>
                <a:gd name="adj1" fmla="val 50000"/>
                <a:gd name="adj2" fmla="val 6018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燕尾形箭头 40"/>
            <p:cNvSpPr/>
            <p:nvPr/>
          </p:nvSpPr>
          <p:spPr>
            <a:xfrm rot="16200000">
              <a:off x="1932" y="5778"/>
              <a:ext cx="902" cy="1088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燕尾形箭头 41"/>
            <p:cNvSpPr/>
            <p:nvPr/>
          </p:nvSpPr>
          <p:spPr>
            <a:xfrm rot="16200000">
              <a:off x="1919" y="3697"/>
              <a:ext cx="1047" cy="1102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稻壳儿 夏至夏末"/>
            <p:cNvSpPr txBox="1"/>
            <p:nvPr/>
          </p:nvSpPr>
          <p:spPr>
            <a:xfrm>
              <a:off x="3517" y="8385"/>
              <a:ext cx="488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必须坚持人民至上</a:t>
              </a:r>
            </a:p>
          </p:txBody>
        </p:sp>
        <p:sp>
          <p:nvSpPr>
            <p:cNvPr id="45" name="稻壳儿 夏至夏末"/>
            <p:cNvSpPr txBox="1"/>
            <p:nvPr/>
          </p:nvSpPr>
          <p:spPr>
            <a:xfrm>
              <a:off x="3794" y="6174"/>
              <a:ext cx="9870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必须坚持自信自立</a:t>
              </a:r>
            </a:p>
          </p:txBody>
        </p:sp>
        <p:sp>
          <p:nvSpPr>
            <p:cNvPr id="47" name="稻壳儿 夏至夏末"/>
            <p:cNvSpPr txBox="1"/>
            <p:nvPr/>
          </p:nvSpPr>
          <p:spPr>
            <a:xfrm>
              <a:off x="3832" y="3816"/>
              <a:ext cx="1446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必须坚持守正创新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275080" y="2060575"/>
            <a:ext cx="5042535" cy="638175"/>
          </a:xfrm>
          <a:prstGeom prst="homePlate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latin typeface="汉仪旗黑-55简" panose="02010600030101010101" charset="-128"/>
              <a:ea typeface="汉仪旗黑-55简" panose="02010600030101010101" charset="-128"/>
            </a:endParaRPr>
          </a:p>
        </p:txBody>
      </p:sp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344295" y="2379980"/>
            <a:ext cx="9233535" cy="2336800"/>
          </a:xfrm>
          <a:prstGeom prst="roundRect">
            <a:avLst>
              <a:gd name="adj" fmla="val 3423"/>
            </a:avLst>
          </a:prstGeom>
          <a:noFill/>
          <a:ln w="31750">
            <a:solidFill>
              <a:srgbClr val="D4000A"/>
            </a:solidFill>
            <a:miter lim="800000"/>
          </a:ln>
        </p:spPr>
        <p:txBody>
          <a:bodyPr lIns="91440" tIns="45720" rIns="91440" bIns="4572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00"/>
            <a:endParaRPr lang="zh-CN" altLang="zh-CN" sz="2665">
              <a:solidFill>
                <a:srgbClr val="C00000"/>
              </a:solidFill>
              <a:latin typeface="汉仪旗黑-55简" panose="02010600030101010101" charset="-128"/>
              <a:ea typeface="汉仪旗黑-55简" panose="02010600030101010101" charset="-128"/>
              <a:sym typeface="宋体" panose="0201060003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1365250" y="2131695"/>
            <a:ext cx="5721985" cy="58864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altLang="zh-CN" sz="2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从现在起，中国共产党的中心任务</a:t>
            </a:r>
          </a:p>
        </p:txBody>
      </p:sp>
      <p:sp>
        <p:nvSpPr>
          <p:cNvPr id="13" name="文本框 12"/>
          <p:cNvSpPr/>
          <p:nvPr/>
        </p:nvSpPr>
        <p:spPr>
          <a:xfrm>
            <a:off x="1837055" y="2847340"/>
            <a:ext cx="550862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00"/>
            <a:r>
              <a:rPr lang="en-US" altLang="zh-CN" sz="3600" dirty="0">
                <a:solidFill>
                  <a:srgbClr val="D4000A"/>
                </a:solidFill>
                <a:latin typeface="汉仪大宋简" panose="02010600000101010101" charset="-122"/>
                <a:ea typeface="汉仪大宋简" panose="02010600000101010101" charset="-122"/>
              </a:rPr>
              <a:t> 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1837055" y="3138805"/>
            <a:ext cx="8474710" cy="1239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08000" algn="l">
              <a:lnSpc>
                <a:spcPct val="150000"/>
              </a:lnSpc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团结带领全国各族人民全面建成社会主义现代化强国、实现第二个百年奋斗目标，以中国式现代化全面推进中华民族伟大复兴。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endParaRPr lang="zh-CN" altLang="zh-CN" sz="3200" dirty="0" err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endParaRPr lang="zh-CN" altLang="zh-CN" sz="3200" dirty="0" err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709930" y="292735"/>
            <a:ext cx="772223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</a:p>
        </p:txBody>
      </p:sp>
      <p:pic>
        <p:nvPicPr>
          <p:cNvPr id="6" name="图片 5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" grpId="0"/>
      <p:bldP spid="3" grpId="1"/>
      <p:bldP spid="13" grpId="0" animBg="1"/>
      <p:bldP spid="13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709930" y="292735"/>
            <a:ext cx="68973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</a:p>
        </p:txBody>
      </p:sp>
      <p:pic>
        <p:nvPicPr>
          <p:cNvPr id="9" name="图片 8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377180" y="2132330"/>
            <a:ext cx="5304155" cy="2428875"/>
          </a:xfrm>
          <a:prstGeom prst="roundRect">
            <a:avLst>
              <a:gd name="adj" fmla="val 4655"/>
            </a:avLst>
          </a:prstGeom>
          <a:noFill/>
          <a:ln w="31750">
            <a:solidFill>
              <a:srgbClr val="D4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latin typeface="Ping Hei"/>
              <a:ea typeface="方正兰亭超细黑简体" panose="02010600030101010101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5737225" y="2564130"/>
            <a:ext cx="4790440" cy="2172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08000" algn="just">
              <a:lnSpc>
                <a:spcPct val="150000"/>
              </a:lnSpc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中国式现代化</a:t>
            </a: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，是中国共产党领导的社会主义</a:t>
            </a:r>
            <a:r>
              <a:rPr sz="2000" spc="12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现代化，既有各国现代化的共同特征，更有基于</a:t>
            </a: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自己国情的中国特色。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rot="625172">
            <a:off x="1767840" y="2196465"/>
            <a:ext cx="2525395" cy="2527935"/>
          </a:xfrm>
          <a:custGeom>
            <a:avLst/>
            <a:gdLst>
              <a:gd name="T0" fmla="*/ 50 w 4280"/>
              <a:gd name="T1" fmla="*/ 3831 h 4280"/>
              <a:gd name="T2" fmla="*/ 59 w 4280"/>
              <a:gd name="T3" fmla="*/ 4021 h 4280"/>
              <a:gd name="T4" fmla="*/ 259 w 4280"/>
              <a:gd name="T5" fmla="*/ 4221 h 4280"/>
              <a:gd name="T6" fmla="*/ 449 w 4280"/>
              <a:gd name="T7" fmla="*/ 4230 h 4280"/>
              <a:gd name="T8" fmla="*/ 1047 w 4280"/>
              <a:gd name="T9" fmla="*/ 3632 h 4280"/>
              <a:gd name="T10" fmla="*/ 1038 w 4280"/>
              <a:gd name="T11" fmla="*/ 3443 h 4280"/>
              <a:gd name="T12" fmla="*/ 837 w 4280"/>
              <a:gd name="T13" fmla="*/ 3242 h 4280"/>
              <a:gd name="T14" fmla="*/ 648 w 4280"/>
              <a:gd name="T15" fmla="*/ 3233 h 4280"/>
              <a:gd name="T16" fmla="*/ 50 w 4280"/>
              <a:gd name="T17" fmla="*/ 3831 h 4280"/>
              <a:gd name="T18" fmla="*/ 2717 w 4280"/>
              <a:gd name="T19" fmla="*/ 3126 h 4280"/>
              <a:gd name="T20" fmla="*/ 3822 w 4280"/>
              <a:gd name="T21" fmla="*/ 2669 h 4280"/>
              <a:gd name="T22" fmla="*/ 4280 w 4280"/>
              <a:gd name="T23" fmla="*/ 1563 h 4280"/>
              <a:gd name="T24" fmla="*/ 3822 w 4280"/>
              <a:gd name="T25" fmla="*/ 458 h 4280"/>
              <a:gd name="T26" fmla="*/ 2717 w 4280"/>
              <a:gd name="T27" fmla="*/ 0 h 4280"/>
              <a:gd name="T28" fmla="*/ 1611 w 4280"/>
              <a:gd name="T29" fmla="*/ 458 h 4280"/>
              <a:gd name="T30" fmla="*/ 1417 w 4280"/>
              <a:gd name="T31" fmla="*/ 2431 h 4280"/>
              <a:gd name="T32" fmla="*/ 1369 w 4280"/>
              <a:gd name="T33" fmla="*/ 2462 h 4280"/>
              <a:gd name="T34" fmla="*/ 1360 w 4280"/>
              <a:gd name="T35" fmla="*/ 2472 h 4280"/>
              <a:gd name="T36" fmla="*/ 1360 w 4280"/>
              <a:gd name="T37" fmla="*/ 2670 h 4280"/>
              <a:gd name="T38" fmla="*/ 1610 w 4280"/>
              <a:gd name="T39" fmla="*/ 2920 h 4280"/>
              <a:gd name="T40" fmla="*/ 1808 w 4280"/>
              <a:gd name="T41" fmla="*/ 2920 h 4280"/>
              <a:gd name="T42" fmla="*/ 1818 w 4280"/>
              <a:gd name="T43" fmla="*/ 2911 h 4280"/>
              <a:gd name="T44" fmla="*/ 1849 w 4280"/>
              <a:gd name="T45" fmla="*/ 2864 h 4280"/>
              <a:gd name="T46" fmla="*/ 2717 w 4280"/>
              <a:gd name="T47" fmla="*/ 3126 h 4280"/>
              <a:gd name="T48" fmla="*/ 2717 w 4280"/>
              <a:gd name="T49" fmla="*/ 291 h 4280"/>
              <a:gd name="T50" fmla="*/ 3617 w 4280"/>
              <a:gd name="T51" fmla="*/ 663 h 4280"/>
              <a:gd name="T52" fmla="*/ 3989 w 4280"/>
              <a:gd name="T53" fmla="*/ 1563 h 4280"/>
              <a:gd name="T54" fmla="*/ 3617 w 4280"/>
              <a:gd name="T55" fmla="*/ 2463 h 4280"/>
              <a:gd name="T56" fmla="*/ 2717 w 4280"/>
              <a:gd name="T57" fmla="*/ 2836 h 4280"/>
              <a:gd name="T58" fmla="*/ 1817 w 4280"/>
              <a:gd name="T59" fmla="*/ 2463 h 4280"/>
              <a:gd name="T60" fmla="*/ 1817 w 4280"/>
              <a:gd name="T61" fmla="*/ 663 h 4280"/>
              <a:gd name="T62" fmla="*/ 2717 w 4280"/>
              <a:gd name="T63" fmla="*/ 291 h 4280"/>
              <a:gd name="T64" fmla="*/ 1036 w 4280"/>
              <a:gd name="T65" fmla="*/ 2894 h 4280"/>
              <a:gd name="T66" fmla="*/ 1036 w 4280"/>
              <a:gd name="T67" fmla="*/ 3244 h 4280"/>
              <a:gd name="T68" fmla="*/ 1386 w 4280"/>
              <a:gd name="T69" fmla="*/ 3244 h 4280"/>
              <a:gd name="T70" fmla="*/ 1386 w 4280"/>
              <a:gd name="T71" fmla="*/ 2894 h 4280"/>
              <a:gd name="T72" fmla="*/ 1036 w 4280"/>
              <a:gd name="T73" fmla="*/ 2894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80" h="4280">
                <a:moveTo>
                  <a:pt x="50" y="3831"/>
                </a:moveTo>
                <a:cubicBezTo>
                  <a:pt x="0" y="3881"/>
                  <a:pt x="4" y="3966"/>
                  <a:pt x="59" y="4021"/>
                </a:cubicBezTo>
                <a:lnTo>
                  <a:pt x="259" y="4221"/>
                </a:lnTo>
                <a:cubicBezTo>
                  <a:pt x="314" y="4276"/>
                  <a:pt x="399" y="4280"/>
                  <a:pt x="449" y="4230"/>
                </a:cubicBezTo>
                <a:lnTo>
                  <a:pt x="1047" y="3632"/>
                </a:lnTo>
                <a:cubicBezTo>
                  <a:pt x="1096" y="3583"/>
                  <a:pt x="1092" y="3498"/>
                  <a:pt x="1038" y="3443"/>
                </a:cubicBezTo>
                <a:lnTo>
                  <a:pt x="837" y="3242"/>
                </a:lnTo>
                <a:cubicBezTo>
                  <a:pt x="782" y="3188"/>
                  <a:pt x="697" y="3184"/>
                  <a:pt x="648" y="3233"/>
                </a:cubicBezTo>
                <a:lnTo>
                  <a:pt x="50" y="3831"/>
                </a:lnTo>
                <a:close/>
                <a:moveTo>
                  <a:pt x="2717" y="3126"/>
                </a:moveTo>
                <a:cubicBezTo>
                  <a:pt x="3134" y="3126"/>
                  <a:pt x="3527" y="2964"/>
                  <a:pt x="3822" y="2669"/>
                </a:cubicBezTo>
                <a:cubicBezTo>
                  <a:pt x="4117" y="2373"/>
                  <a:pt x="4280" y="1981"/>
                  <a:pt x="4280" y="1563"/>
                </a:cubicBezTo>
                <a:cubicBezTo>
                  <a:pt x="4280" y="1146"/>
                  <a:pt x="4117" y="753"/>
                  <a:pt x="3822" y="458"/>
                </a:cubicBezTo>
                <a:cubicBezTo>
                  <a:pt x="3527" y="163"/>
                  <a:pt x="3134" y="0"/>
                  <a:pt x="2717" y="0"/>
                </a:cubicBezTo>
                <a:cubicBezTo>
                  <a:pt x="2299" y="0"/>
                  <a:pt x="1907" y="163"/>
                  <a:pt x="1611" y="458"/>
                </a:cubicBezTo>
                <a:cubicBezTo>
                  <a:pt x="1076" y="993"/>
                  <a:pt x="1011" y="1824"/>
                  <a:pt x="1417" y="2431"/>
                </a:cubicBezTo>
                <a:cubicBezTo>
                  <a:pt x="1399" y="2438"/>
                  <a:pt x="1383" y="2448"/>
                  <a:pt x="1369" y="2462"/>
                </a:cubicBezTo>
                <a:lnTo>
                  <a:pt x="1360" y="2472"/>
                </a:lnTo>
                <a:cubicBezTo>
                  <a:pt x="1305" y="2526"/>
                  <a:pt x="1305" y="2615"/>
                  <a:pt x="1360" y="2670"/>
                </a:cubicBezTo>
                <a:lnTo>
                  <a:pt x="1610" y="2920"/>
                </a:lnTo>
                <a:cubicBezTo>
                  <a:pt x="1665" y="2975"/>
                  <a:pt x="1754" y="2975"/>
                  <a:pt x="1808" y="2920"/>
                </a:cubicBezTo>
                <a:lnTo>
                  <a:pt x="1818" y="2911"/>
                </a:lnTo>
                <a:cubicBezTo>
                  <a:pt x="1832" y="2897"/>
                  <a:pt x="1842" y="2881"/>
                  <a:pt x="1849" y="2864"/>
                </a:cubicBezTo>
                <a:cubicBezTo>
                  <a:pt x="2104" y="3035"/>
                  <a:pt x="2403" y="3126"/>
                  <a:pt x="2717" y="3126"/>
                </a:cubicBezTo>
                <a:close/>
                <a:moveTo>
                  <a:pt x="2717" y="291"/>
                </a:moveTo>
                <a:cubicBezTo>
                  <a:pt x="3057" y="291"/>
                  <a:pt x="3376" y="423"/>
                  <a:pt x="3617" y="663"/>
                </a:cubicBezTo>
                <a:cubicBezTo>
                  <a:pt x="3857" y="904"/>
                  <a:pt x="3989" y="1223"/>
                  <a:pt x="3989" y="1563"/>
                </a:cubicBezTo>
                <a:cubicBezTo>
                  <a:pt x="3989" y="1903"/>
                  <a:pt x="3857" y="2223"/>
                  <a:pt x="3617" y="2463"/>
                </a:cubicBezTo>
                <a:cubicBezTo>
                  <a:pt x="3376" y="2703"/>
                  <a:pt x="3057" y="2836"/>
                  <a:pt x="2717" y="2836"/>
                </a:cubicBezTo>
                <a:cubicBezTo>
                  <a:pt x="2377" y="2836"/>
                  <a:pt x="2057" y="2703"/>
                  <a:pt x="1817" y="2463"/>
                </a:cubicBezTo>
                <a:cubicBezTo>
                  <a:pt x="1321" y="1967"/>
                  <a:pt x="1321" y="1160"/>
                  <a:pt x="1817" y="663"/>
                </a:cubicBezTo>
                <a:cubicBezTo>
                  <a:pt x="2057" y="423"/>
                  <a:pt x="2377" y="291"/>
                  <a:pt x="2717" y="291"/>
                </a:cubicBezTo>
                <a:close/>
                <a:moveTo>
                  <a:pt x="1036" y="2894"/>
                </a:moveTo>
                <a:cubicBezTo>
                  <a:pt x="940" y="2991"/>
                  <a:pt x="940" y="3147"/>
                  <a:pt x="1036" y="3244"/>
                </a:cubicBezTo>
                <a:cubicBezTo>
                  <a:pt x="1133" y="3340"/>
                  <a:pt x="1289" y="3340"/>
                  <a:pt x="1386" y="3244"/>
                </a:cubicBezTo>
                <a:cubicBezTo>
                  <a:pt x="1482" y="3147"/>
                  <a:pt x="1482" y="2991"/>
                  <a:pt x="1386" y="2894"/>
                </a:cubicBezTo>
                <a:cubicBezTo>
                  <a:pt x="1289" y="2798"/>
                  <a:pt x="1133" y="2798"/>
                  <a:pt x="1036" y="2894"/>
                </a:cubicBezTo>
                <a:close/>
              </a:path>
            </a:pathLst>
          </a:custGeom>
          <a:solidFill>
            <a:srgbClr val="CC0B0F"/>
          </a:solidFill>
          <a:ln w="38100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9698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05915" y="1566545"/>
            <a:ext cx="8849360" cy="4355465"/>
            <a:chOff x="2529" y="2467"/>
            <a:chExt cx="13936" cy="6859"/>
          </a:xfrm>
        </p:grpSpPr>
        <p:grpSp>
          <p:nvGrpSpPr>
            <p:cNvPr id="11" name="组合 10"/>
            <p:cNvGrpSpPr/>
            <p:nvPr/>
          </p:nvGrpSpPr>
          <p:grpSpPr>
            <a:xfrm>
              <a:off x="2529" y="2467"/>
              <a:ext cx="13936" cy="969"/>
              <a:chOff x="2529" y="3549"/>
              <a:chExt cx="13936" cy="96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中国式现代化是人口规模巨大的现代化</a:t>
                </a: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0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2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5" name="组合 14"/>
            <p:cNvGrpSpPr/>
            <p:nvPr/>
          </p:nvGrpSpPr>
          <p:grpSpPr>
            <a:xfrm>
              <a:off x="2529" y="6964"/>
              <a:ext cx="13936" cy="924"/>
              <a:chOff x="2529" y="3594"/>
              <a:chExt cx="13936" cy="92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16" y="3595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中国式现代化是人与自然和谐共生的现代化</a:t>
                </a: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4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6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38" name="组合 37"/>
            <p:cNvGrpSpPr/>
            <p:nvPr/>
          </p:nvGrpSpPr>
          <p:grpSpPr>
            <a:xfrm>
              <a:off x="2529" y="5519"/>
              <a:ext cx="13936" cy="924"/>
              <a:chOff x="2529" y="3594"/>
              <a:chExt cx="13936" cy="92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3816" y="3594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中国式现代化是物质文明和精神文明相协调的现代化</a:t>
                </a: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41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42" name="组合 41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43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5" name="组合 44"/>
            <p:cNvGrpSpPr/>
            <p:nvPr/>
          </p:nvGrpSpPr>
          <p:grpSpPr>
            <a:xfrm>
              <a:off x="2529" y="4015"/>
              <a:ext cx="13936" cy="924"/>
              <a:chOff x="2529" y="3594"/>
              <a:chExt cx="13936" cy="92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3816" y="3594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中国式现代化是全体人民共同富裕的现代化</a:t>
                </a: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48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49" name="组合 48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50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" name="组合 3"/>
            <p:cNvGrpSpPr/>
            <p:nvPr/>
          </p:nvGrpSpPr>
          <p:grpSpPr>
            <a:xfrm>
              <a:off x="2529" y="8388"/>
              <a:ext cx="13936" cy="939"/>
              <a:chOff x="2529" y="3579"/>
              <a:chExt cx="13936" cy="93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816" y="357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中国式现代化是走和平发展道路的现代化</a:t>
                </a: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9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700000000000000" pitchFamily="18" charset="-122"/>
                    <a:ea typeface="思源宋体 CN" panose="020207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13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92860" y="1972945"/>
            <a:ext cx="9441180" cy="3677285"/>
            <a:chOff x="2036" y="3107"/>
            <a:chExt cx="14868" cy="5791"/>
          </a:xfrm>
        </p:grpSpPr>
        <p:sp>
          <p:nvSpPr>
            <p:cNvPr id="2" name="五边形 1"/>
            <p:cNvSpPr/>
            <p:nvPr/>
          </p:nvSpPr>
          <p:spPr>
            <a:xfrm>
              <a:off x="2036" y="3107"/>
              <a:ext cx="7874" cy="1005"/>
            </a:xfrm>
            <a:prstGeom prst="homePlate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914400"/>
              <a:endParaRPr lang="zh-CN" altLang="en-US" sz="2400">
                <a:solidFill>
                  <a:srgbClr val="FFFFFF"/>
                </a:solidFill>
                <a:latin typeface="汉仪旗黑-55简" panose="02010600030101010101" charset="-128"/>
                <a:ea typeface="汉仪旗黑-55简" panose="02010600030101010101" charset="-128"/>
              </a:endParaRPr>
            </a:p>
          </p:txBody>
        </p:sp>
        <p:sp>
          <p:nvSpPr>
            <p:cNvPr id="13" name="文本框 12"/>
            <p:cNvSpPr/>
            <p:nvPr/>
          </p:nvSpPr>
          <p:spPr>
            <a:xfrm>
              <a:off x="2893" y="4371"/>
              <a:ext cx="8720" cy="1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914400"/>
              <a:r>
                <a:rPr lang="en-US" altLang="zh-CN" sz="3600" dirty="0">
                  <a:solidFill>
                    <a:srgbClr val="D4000A"/>
                  </a:solidFill>
                  <a:latin typeface="汉仪大宋简" panose="02010600000101010101" charset="-122"/>
                  <a:ea typeface="汉仪大宋简" panose="02010600000101010101" charset="-122"/>
                </a:rPr>
                <a:t> 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50" y="3252"/>
              <a:ext cx="14754" cy="5646"/>
              <a:chOff x="2150" y="3252"/>
              <a:chExt cx="14754" cy="564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150" y="3252"/>
                <a:ext cx="14754" cy="4290"/>
                <a:chOff x="2150" y="3252"/>
                <a:chExt cx="14754" cy="4290"/>
              </a:xfrm>
            </p:grpSpPr>
            <p:sp>
              <p:nvSpPr>
                <p:cNvPr id="11" name="圆角矩形 10"/>
                <p:cNvSpPr>
                  <a:spLocks noChangeArrowheads="1"/>
                </p:cNvSpPr>
                <p:nvPr/>
              </p:nvSpPr>
              <p:spPr bwMode="auto">
                <a:xfrm>
                  <a:off x="2150" y="3600"/>
                  <a:ext cx="14755" cy="3943"/>
                </a:xfrm>
                <a:prstGeom prst="roundRect">
                  <a:avLst>
                    <a:gd name="adj" fmla="val 3423"/>
                  </a:avLst>
                </a:prstGeom>
                <a:noFill/>
                <a:ln w="31750">
                  <a:solidFill>
                    <a:srgbClr val="D4000A"/>
                  </a:solidFill>
                  <a:miter lim="800000"/>
                </a:ln>
              </p:spPr>
              <p:txBody>
                <a:bodyPr lIns="91440" tIns="45720" rIns="91440" bIns="4572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 defTabSz="914400"/>
                  <a:endParaRPr lang="zh-CN" altLang="zh-CN" sz="2665">
                    <a:solidFill>
                      <a:srgbClr val="C00000"/>
                    </a:solidFill>
                    <a:latin typeface="汉仪旗黑-55简" panose="02010600030101010101" charset="-128"/>
                    <a:ea typeface="汉仪旗黑-55简" panose="02010600030101010101" charset="-128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3" name="标题 1"/>
                <p:cNvSpPr txBox="1"/>
                <p:nvPr/>
              </p:nvSpPr>
              <p:spPr>
                <a:xfrm>
                  <a:off x="2455" y="3252"/>
                  <a:ext cx="9058" cy="940"/>
                </a:xfrm>
                <a:prstGeom prst="rect">
                  <a:avLst/>
                </a:prstGeom>
              </p:spPr>
              <p:txBody>
                <a:bodyPr vert="horz" lIns="121920" tIns="60960" rIns="121920" bIns="60960" rtlCol="0" anchor="t" anchorCtr="0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lnSpc>
                      <a:spcPct val="100000"/>
                    </a:lnSpc>
                  </a:pPr>
                  <a:r>
                    <a:rPr altLang="zh-CN" sz="2200" b="1" dirty="0">
                      <a:solidFill>
                        <a:srgbClr val="FCFAB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B" panose="00020600040101010101" pitchFamily="18" charset="-122"/>
                      <a:sym typeface="+mn-lt"/>
                    </a:rPr>
                    <a:t>中国式现代化的本质要求</a:t>
                  </a:r>
                </a:p>
              </p:txBody>
            </p:sp>
          </p:grpSp>
          <p:sp>
            <p:nvSpPr>
              <p:cNvPr id="5" name="文本框 2"/>
              <p:cNvSpPr txBox="1"/>
              <p:nvPr/>
            </p:nvSpPr>
            <p:spPr>
              <a:xfrm>
                <a:off x="3013" y="4604"/>
                <a:ext cx="13215" cy="4294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r" rtl="0" eaLnBrk="0" fontAlgn="base" hangingPunct="0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5280" indent="-3194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4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1155" indent="-3194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41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03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65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270" indent="-321310" algn="l" defTabSz="128524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508000" algn="just">
                  <a:lnSpc>
                    <a:spcPct val="150000"/>
                  </a:lnSpc>
                  <a:spcAft>
                    <a:spcPts val="0"/>
                  </a:spcAft>
                  <a:extLst>
                    <a:ext uri="{35155182-B16C-46BC-9424-99874614C6A1}">
                      <wpsdc:indentchars xmlns:wpsdc="http://www.wps.cn/officeDocument/2017/drawingmlCustomData" xmlns="" val="200" checksum="282533468"/>
                    </a:ext>
                  </a:extLst>
                </a:pPr>
                <a:r>
                  <a: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坚持中国共产党领导，坚持中国特色社会主义，实现高质量发展，发展</a:t>
                </a:r>
                <a:r>
                  <a:rPr sz="2000" spc="2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全过程人民民主，丰富人民精神世界，实现全体人民共同富裕，促进人与自</a:t>
                </a:r>
                <a:r>
                  <a: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然和谐共生，推动构建人类命运共同体，创造人类文明新形态。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endParaRPr lang="zh-CN" altLang="zh-CN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  <a:p>
                <a:pPr indent="812800" algn="just">
                  <a:lnSpc>
                    <a:spcPct val="150000"/>
                  </a:lnSpc>
                  <a:spcAft>
                    <a:spcPts val="0"/>
                  </a:spcAft>
                  <a:extLst>
                    <a:ext uri="{35155182-B16C-46BC-9424-99874614C6A1}">
                      <wpsdc:indentchars xmlns:wpsdc="http://www.wps.cn/officeDocument/2017/drawingmlCustomData" xmlns="" val="200" checksum="3877492575"/>
                    </a:ext>
                  </a:extLst>
                </a:pPr>
                <a:endParaRPr lang="zh-CN" altLang="zh-CN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10" name="标题 1"/>
          <p:cNvSpPr txBox="1"/>
          <p:nvPr/>
        </p:nvSpPr>
        <p:spPr>
          <a:xfrm>
            <a:off x="709930" y="292735"/>
            <a:ext cx="772223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</a:p>
        </p:txBody>
      </p:sp>
      <p:pic>
        <p:nvPicPr>
          <p:cNvPr id="6" name="图片 5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68973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新时代新征程中国共产党的使命任务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三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32" name="Group 15"/>
          <p:cNvGrpSpPr/>
          <p:nvPr/>
        </p:nvGrpSpPr>
        <p:grpSpPr bwMode="auto">
          <a:xfrm>
            <a:off x="455931" y="2941954"/>
            <a:ext cx="3832224" cy="1855046"/>
            <a:chOff x="-1133" y="412"/>
            <a:chExt cx="5380" cy="5632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-1133" y="412"/>
              <a:ext cx="5380" cy="5632"/>
            </a:xfrm>
            <a:prstGeom prst="rightArrow">
              <a:avLst>
                <a:gd name="adj1" fmla="val 62787"/>
                <a:gd name="adj2" fmla="val 41259"/>
              </a:avLst>
            </a:prstGeom>
            <a:solidFill>
              <a:srgbClr val="D400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421" tIns="49727" rIns="95421" bIns="49727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-1059" y="2360"/>
              <a:ext cx="4675" cy="1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6765" tIns="48383" rIns="96765" bIns="48383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前进道路上，必须牢牢把握以下重大原则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4865" y="1746885"/>
            <a:ext cx="6765290" cy="4301490"/>
            <a:chOff x="7299" y="2751"/>
            <a:chExt cx="10654" cy="6774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7299" y="2751"/>
              <a:ext cx="10654" cy="6775"/>
            </a:xfrm>
            <a:prstGeom prst="roundRect">
              <a:avLst>
                <a:gd name="adj" fmla="val 3481"/>
              </a:avLst>
            </a:pr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7519" y="3011"/>
              <a:ext cx="9667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7520" y="3331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7521" y="5630"/>
              <a:ext cx="9666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520" y="5935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7521" y="6880"/>
              <a:ext cx="9671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507" y="7124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7521" y="8192"/>
              <a:ext cx="9675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7507" y="8467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7519" y="4349"/>
              <a:ext cx="9663" cy="1066"/>
            </a:xfrm>
            <a:prstGeom prst="roundRect">
              <a:avLst>
                <a:gd name="adj" fmla="val 10889"/>
              </a:avLst>
            </a:prstGeom>
            <a:solidFill>
              <a:srgbClr val="D4000A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7507" y="4633"/>
              <a:ext cx="890" cy="570"/>
            </a:xfrm>
            <a:prstGeom prst="rightArrow">
              <a:avLst>
                <a:gd name="adj1" fmla="val 50000"/>
                <a:gd name="adj2" fmla="val 5855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626" y="3227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坚持和加强党的全面领导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26" y="4487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坚持中国特色社会主义道路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26" y="5781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坚持以人民为中心的发展思想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26" y="6995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坚持深化改革开放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626" y="8350"/>
              <a:ext cx="8000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坚持发扬斗争精神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840105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加快构建新发展格局，着力推动高质量发展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四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1557020"/>
            <a:ext cx="12188190" cy="3970020"/>
            <a:chOff x="0" y="2452"/>
            <a:chExt cx="19194" cy="6252"/>
          </a:xfrm>
        </p:grpSpPr>
        <p:sp>
          <p:nvSpPr>
            <p:cNvPr id="3" name="任意多边形 2"/>
            <p:cNvSpPr/>
            <p:nvPr/>
          </p:nvSpPr>
          <p:spPr>
            <a:xfrm>
              <a:off x="0" y="4861"/>
              <a:ext cx="19194" cy="1500"/>
            </a:xfrm>
            <a:custGeom>
              <a:avLst/>
              <a:gdLst>
                <a:gd name="connsiteX0" fmla="*/ 0 w 12188142"/>
                <a:gd name="connsiteY0" fmla="*/ 952354 h 952354"/>
                <a:gd name="connsiteX1" fmla="*/ 2222339 w 12188142"/>
                <a:gd name="connsiteY1" fmla="*/ 269448 h 952354"/>
                <a:gd name="connsiteX2" fmla="*/ 4710896 w 12188142"/>
                <a:gd name="connsiteY2" fmla="*/ 547240 h 952354"/>
                <a:gd name="connsiteX3" fmla="*/ 6331352 w 12188142"/>
                <a:gd name="connsiteY3" fmla="*/ 3230 h 952354"/>
                <a:gd name="connsiteX4" fmla="*/ 7836061 w 12188142"/>
                <a:gd name="connsiteY4" fmla="*/ 848182 h 952354"/>
                <a:gd name="connsiteX5" fmla="*/ 9699585 w 12188142"/>
                <a:gd name="connsiteY5" fmla="*/ 269448 h 952354"/>
                <a:gd name="connsiteX6" fmla="*/ 12188142 w 12188142"/>
                <a:gd name="connsiteY6" fmla="*/ 813458 h 95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8142" h="952354">
                  <a:moveTo>
                    <a:pt x="0" y="952354"/>
                  </a:moveTo>
                  <a:cubicBezTo>
                    <a:pt x="718595" y="644660"/>
                    <a:pt x="1437190" y="336967"/>
                    <a:pt x="2222339" y="269448"/>
                  </a:cubicBezTo>
                  <a:cubicBezTo>
                    <a:pt x="3007488" y="201929"/>
                    <a:pt x="4026061" y="591610"/>
                    <a:pt x="4710896" y="547240"/>
                  </a:cubicBezTo>
                  <a:cubicBezTo>
                    <a:pt x="5395732" y="502870"/>
                    <a:pt x="5810491" y="-46927"/>
                    <a:pt x="6331352" y="3230"/>
                  </a:cubicBezTo>
                  <a:cubicBezTo>
                    <a:pt x="6852213" y="53387"/>
                    <a:pt x="7274689" y="803812"/>
                    <a:pt x="7836061" y="848182"/>
                  </a:cubicBezTo>
                  <a:cubicBezTo>
                    <a:pt x="8397433" y="892552"/>
                    <a:pt x="8974238" y="275235"/>
                    <a:pt x="9699585" y="269448"/>
                  </a:cubicBezTo>
                  <a:cubicBezTo>
                    <a:pt x="10424932" y="263661"/>
                    <a:pt x="11306537" y="538559"/>
                    <a:pt x="12188142" y="813458"/>
                  </a:cubicBezTo>
                </a:path>
              </a:pathLst>
            </a:custGeom>
            <a:noFill/>
            <a:ln>
              <a:solidFill>
                <a:srgbClr val="D3A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78" y="2452"/>
              <a:ext cx="17443" cy="6253"/>
              <a:chOff x="1078" y="2452"/>
              <a:chExt cx="17443" cy="6253"/>
            </a:xfrm>
          </p:grpSpPr>
          <p:sp>
            <p:nvSpPr>
              <p:cNvPr id="38" name="Designer简8-1"/>
              <p:cNvSpPr txBox="1"/>
              <p:nvPr/>
            </p:nvSpPr>
            <p:spPr>
              <a:xfrm>
                <a:off x="11302" y="2452"/>
                <a:ext cx="3733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促进区域协调发展</a:t>
                </a:r>
                <a:endParaRPr lang="zh-CN" altLang="en-US" sz="1800" dirty="0">
                  <a:gradFill>
                    <a:gsLst>
                      <a:gs pos="0">
                        <a:srgbClr val="EB1316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39" name="Designer简8-1"/>
              <p:cNvSpPr txBox="1"/>
              <p:nvPr/>
            </p:nvSpPr>
            <p:spPr>
              <a:xfrm>
                <a:off x="14809" y="7191"/>
                <a:ext cx="3712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推进高水平对外开放</a:t>
                </a:r>
                <a:endParaRPr lang="zh-CN" altLang="en-US" sz="1800" dirty="0">
                  <a:gradFill>
                    <a:gsLst>
                      <a:gs pos="0">
                        <a:srgbClr val="EB1316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46" name="Designer简8-1"/>
              <p:cNvSpPr txBox="1"/>
              <p:nvPr/>
            </p:nvSpPr>
            <p:spPr>
              <a:xfrm>
                <a:off x="7903" y="7215"/>
                <a:ext cx="3620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全面推进乡村振兴</a:t>
                </a:r>
              </a:p>
            </p:txBody>
          </p:sp>
          <p:sp>
            <p:nvSpPr>
              <p:cNvPr id="53" name="Designer简8-1"/>
              <p:cNvSpPr txBox="1"/>
              <p:nvPr/>
            </p:nvSpPr>
            <p:spPr>
              <a:xfrm>
                <a:off x="4838" y="2676"/>
                <a:ext cx="3601" cy="74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000"/>
                  </a:lnSpc>
                  <a:buClrTx/>
                  <a:buSzTx/>
                  <a:buFontTx/>
                </a:pPr>
                <a:r>
                  <a:rPr lang="zh-CN" altLang="en-US" sz="1800" dirty="0">
                    <a:latin typeface="+mj-ea"/>
                    <a:ea typeface="+mj-ea"/>
                  </a:rPr>
                  <a:t>建设现代化产业体系</a:t>
                </a:r>
                <a:endParaRPr lang="zh-CN" altLang="en-US" sz="1800" dirty="0">
                  <a:gradFill>
                    <a:gsLst>
                      <a:gs pos="0">
                        <a:srgbClr val="EB1316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endParaRPr>
              </a:p>
            </p:txBody>
          </p:sp>
          <p:sp>
            <p:nvSpPr>
              <p:cNvPr id="63" name="Designer简8-1"/>
              <p:cNvSpPr txBox="1"/>
              <p:nvPr/>
            </p:nvSpPr>
            <p:spPr>
              <a:xfrm>
                <a:off x="1529" y="7351"/>
                <a:ext cx="3753" cy="135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ts val="3000"/>
                  </a:lnSpc>
                </a:pPr>
                <a:r>
                  <a:rPr lang="zh-CN" altLang="en-US" sz="1800" dirty="0">
                    <a:solidFill>
                      <a:schemeClr val="tx1"/>
                    </a:solidFill>
                    <a:latin typeface="+mj-ea"/>
                    <a:ea typeface="+mj-ea"/>
                  </a:rPr>
                  <a:t>构建高水平社会主义市场经济体制</a:t>
                </a: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078" y="5350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138" y="490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438" y="497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898" y="509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8" y="5057"/>
                <a:ext cx="930" cy="930"/>
              </a:xfrm>
              <a:prstGeom prst="ellipse">
                <a:avLst/>
              </a:prstGeom>
              <a:gradFill>
                <a:gsLst>
                  <a:gs pos="100000">
                    <a:srgbClr val="C00000"/>
                  </a:gs>
                  <a:gs pos="0">
                    <a:srgbClr val="E50101"/>
                  </a:gs>
                </a:gsLst>
                <a:path path="circle">
                  <a:fillToRect r="100000" b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62560" dist="30480" dir="2700006" algn="tl" rotWithShape="0">
                  <a:srgbClr val="B8010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ctr"/>
                <a:endParaRPr lang="zh-CN" altLang="en-US" sz="144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cxnSp>
            <p:nvCxnSpPr>
              <p:cNvPr id="14" name="直接连接符 13"/>
              <p:cNvCxnSpPr>
                <a:endCxn id="26" idx="0"/>
              </p:cNvCxnSpPr>
              <p:nvPr/>
            </p:nvCxnSpPr>
            <p:spPr>
              <a:xfrm>
                <a:off x="1529" y="6279"/>
                <a:ext cx="0" cy="1286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7892" y="5903"/>
                <a:ext cx="0" cy="1471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4670" y="5987"/>
                <a:ext cx="0" cy="1387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4609" y="3477"/>
                <a:ext cx="0" cy="1446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11376" y="3286"/>
                <a:ext cx="0" cy="1801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4365" y="2926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125" y="2641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4438" y="7352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654" y="7252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91" y="7565"/>
                <a:ext cx="475" cy="47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实施科教兴国战略，强化现代化建设人才支撑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五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038860" y="1651000"/>
            <a:ext cx="1858645" cy="4199255"/>
            <a:chOff x="2648" y="2461"/>
            <a:chExt cx="3120" cy="7185"/>
          </a:xfrm>
        </p:grpSpPr>
        <p:grpSp>
          <p:nvGrpSpPr>
            <p:cNvPr id="69" name="组合 68"/>
            <p:cNvGrpSpPr/>
            <p:nvPr/>
          </p:nvGrpSpPr>
          <p:grpSpPr>
            <a:xfrm>
              <a:off x="2648" y="2461"/>
              <a:ext cx="3120" cy="7185"/>
              <a:chOff x="5922" y="1990"/>
              <a:chExt cx="2470" cy="5688"/>
            </a:xfrm>
          </p:grpSpPr>
          <p:grpSp>
            <p:nvGrpSpPr>
              <p:cNvPr id="70" name="Group 3"/>
              <p:cNvGrpSpPr/>
              <p:nvPr/>
            </p:nvGrpSpPr>
            <p:grpSpPr>
              <a:xfrm>
                <a:off x="6746" y="1990"/>
                <a:ext cx="821" cy="5688"/>
                <a:chOff x="4160049" y="1274619"/>
                <a:chExt cx="695459" cy="48161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1" name="Rectangle 4"/>
                <p:cNvSpPr/>
                <p:nvPr/>
              </p:nvSpPr>
              <p:spPr>
                <a:xfrm>
                  <a:off x="4160049" y="1274619"/>
                  <a:ext cx="695459" cy="4059772"/>
                </a:xfrm>
                <a:prstGeom prst="rect">
                  <a:avLst/>
                </a:prstGeom>
                <a:gradFill flip="none" rotWithShape="1">
                  <a:gsLst>
                    <a:gs pos="3896">
                      <a:schemeClr val="bg1"/>
                    </a:gs>
                    <a:gs pos="81000">
                      <a:srgbClr val="F1DCA5">
                        <a:alpha val="100000"/>
                      </a:srgbClr>
                    </a:gs>
                    <a:gs pos="97000">
                      <a:srgbClr val="E3B84B"/>
                    </a:gs>
                  </a:gsLst>
                  <a:lin ang="16200000" scaled="1"/>
                </a:gradFill>
                <a:ln w="635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7400000" scaled="0"/>
                  </a:gra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2" name="Isosceles Triangle 5"/>
                <p:cNvSpPr/>
                <p:nvPr/>
              </p:nvSpPr>
              <p:spPr>
                <a:xfrm flipV="1">
                  <a:off x="4160049" y="5334390"/>
                  <a:ext cx="695459" cy="756386"/>
                </a:xfrm>
                <a:prstGeom prst="triangle">
                  <a:avLst/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8" name="Isosceles Triangle 6"/>
                <p:cNvSpPr/>
                <p:nvPr/>
              </p:nvSpPr>
              <p:spPr>
                <a:xfrm flipV="1">
                  <a:off x="4399999" y="5852463"/>
                  <a:ext cx="220319" cy="23831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</p:grpSp>
          <p:sp>
            <p:nvSpPr>
              <p:cNvPr id="79" name="Diamond 8"/>
              <p:cNvSpPr/>
              <p:nvPr/>
            </p:nvSpPr>
            <p:spPr>
              <a:xfrm>
                <a:off x="5922" y="486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0" name="Diamond 13"/>
              <p:cNvSpPr/>
              <p:nvPr/>
            </p:nvSpPr>
            <p:spPr>
              <a:xfrm>
                <a:off x="6746" y="199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1" name="Diamond 16"/>
              <p:cNvSpPr/>
              <p:nvPr/>
            </p:nvSpPr>
            <p:spPr>
              <a:xfrm>
                <a:off x="6745" y="3918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Diamond 22"/>
              <p:cNvSpPr/>
              <p:nvPr/>
            </p:nvSpPr>
            <p:spPr>
              <a:xfrm>
                <a:off x="5922" y="2954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83" name="AutoShape 123"/>
            <p:cNvSpPr/>
            <p:nvPr/>
          </p:nvSpPr>
          <p:spPr bwMode="auto">
            <a:xfrm>
              <a:off x="4366" y="5536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4562" y="5731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4625" y="5796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6" name="AutoShape 123"/>
            <p:cNvSpPr/>
            <p:nvPr/>
          </p:nvSpPr>
          <p:spPr bwMode="auto">
            <a:xfrm>
              <a:off x="3342" y="4330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7" name="AutoShape 124"/>
            <p:cNvSpPr/>
            <p:nvPr/>
          </p:nvSpPr>
          <p:spPr bwMode="auto">
            <a:xfrm>
              <a:off x="3538" y="4525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8" name="AutoShape 125"/>
            <p:cNvSpPr/>
            <p:nvPr/>
          </p:nvSpPr>
          <p:spPr bwMode="auto">
            <a:xfrm>
              <a:off x="3601" y="4590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00151" y="2231392"/>
            <a:ext cx="6611849" cy="3717607"/>
            <a:chOff x="6955" y="3263"/>
            <a:chExt cx="4407" cy="3786"/>
          </a:xfrm>
        </p:grpSpPr>
        <p:sp>
          <p:nvSpPr>
            <p:cNvPr id="50" name="文本框 49"/>
            <p:cNvSpPr txBox="1"/>
            <p:nvPr/>
          </p:nvSpPr>
          <p:spPr>
            <a:xfrm flipH="1">
              <a:off x="8246" y="4974"/>
              <a:ext cx="291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955" y="3263"/>
              <a:ext cx="619" cy="8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 flipH="1">
              <a:off x="8253" y="3403"/>
              <a:ext cx="3109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defRPr/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办好人民满意的教育</a:t>
              </a:r>
              <a:endParaRPr lang="zh-CN" altLang="en-US" sz="3200" dirty="0">
                <a:solidFill>
                  <a:srgbClr val="B4080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0020600040101010101" pitchFamily="18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957" y="3504"/>
              <a:ext cx="702" cy="495"/>
              <a:chOff x="3964033" y="-894228"/>
              <a:chExt cx="445212" cy="314572"/>
            </a:xfrm>
            <a:solidFill>
              <a:sysClr val="window" lastClr="FFFFFF"/>
            </a:solidFill>
          </p:grpSpPr>
          <p:sp>
            <p:nvSpPr>
              <p:cNvPr id="93" name="任意多边形: 形状 40"/>
              <p:cNvSpPr/>
              <p:nvPr/>
            </p:nvSpPr>
            <p:spPr>
              <a:xfrm>
                <a:off x="3964033" y="-894228"/>
                <a:ext cx="314027" cy="216300"/>
              </a:xfrm>
              <a:custGeom>
                <a:avLst/>
                <a:gdLst>
                  <a:gd name="connsiteX0" fmla="*/ 433609 w 454037"/>
                  <a:gd name="connsiteY0" fmla="*/ 125344 h 266862"/>
                  <a:gd name="connsiteX1" fmla="*/ 431686 w 454037"/>
                  <a:gd name="connsiteY1" fmla="*/ 89468 h 266862"/>
                  <a:gd name="connsiteX2" fmla="*/ 254266 w 454037"/>
                  <a:gd name="connsiteY2" fmla="*/ 6985 h 266862"/>
                  <a:gd name="connsiteX3" fmla="*/ 192700 w 454037"/>
                  <a:gd name="connsiteY3" fmla="*/ 11912 h 266862"/>
                  <a:gd name="connsiteX4" fmla="*/ 26498 w 454037"/>
                  <a:gd name="connsiteY4" fmla="*/ 85432 h 266862"/>
                  <a:gd name="connsiteX5" fmla="*/ 25738 w 454037"/>
                  <a:gd name="connsiteY5" fmla="*/ 132515 h 266862"/>
                  <a:gd name="connsiteX6" fmla="*/ 176103 w 454037"/>
                  <a:gd name="connsiteY6" fmla="*/ 204124 h 266862"/>
                  <a:gd name="connsiteX7" fmla="*/ 176103 w 454037"/>
                  <a:gd name="connsiteY7" fmla="*/ 163761 h 266862"/>
                  <a:gd name="connsiteX8" fmla="*/ 168874 w 454037"/>
                  <a:gd name="connsiteY8" fmla="*/ 156460 h 266862"/>
                  <a:gd name="connsiteX9" fmla="*/ 138423 w 454037"/>
                  <a:gd name="connsiteY9" fmla="*/ 156080 h 266862"/>
                  <a:gd name="connsiteX10" fmla="*/ 131193 w 454037"/>
                  <a:gd name="connsiteY10" fmla="*/ 148684 h 266862"/>
                  <a:gd name="connsiteX11" fmla="*/ 133330 w 454037"/>
                  <a:gd name="connsiteY11" fmla="*/ 143603 h 266862"/>
                  <a:gd name="connsiteX12" fmla="*/ 217357 w 454037"/>
                  <a:gd name="connsiteY12" fmla="*/ 59588 h 266862"/>
                  <a:gd name="connsiteX13" fmla="*/ 227685 w 454037"/>
                  <a:gd name="connsiteY13" fmla="*/ 59576 h 266862"/>
                  <a:gd name="connsiteX14" fmla="*/ 227697 w 454037"/>
                  <a:gd name="connsiteY14" fmla="*/ 59588 h 266862"/>
                  <a:gd name="connsiteX15" fmla="*/ 313410 w 454037"/>
                  <a:gd name="connsiteY15" fmla="*/ 145395 h 266862"/>
                  <a:gd name="connsiteX16" fmla="*/ 313398 w 454037"/>
                  <a:gd name="connsiteY16" fmla="*/ 155735 h 266862"/>
                  <a:gd name="connsiteX17" fmla="*/ 308163 w 454037"/>
                  <a:gd name="connsiteY17" fmla="*/ 157872 h 266862"/>
                  <a:gd name="connsiteX18" fmla="*/ 278389 w 454037"/>
                  <a:gd name="connsiteY18" fmla="*/ 157564 h 266862"/>
                  <a:gd name="connsiteX19" fmla="*/ 271005 w 454037"/>
                  <a:gd name="connsiteY19" fmla="*/ 164806 h 266862"/>
                  <a:gd name="connsiteX20" fmla="*/ 271005 w 454037"/>
                  <a:gd name="connsiteY20" fmla="*/ 164877 h 266862"/>
                  <a:gd name="connsiteX21" fmla="*/ 271005 w 454037"/>
                  <a:gd name="connsiteY21" fmla="*/ 204872 h 266862"/>
                  <a:gd name="connsiteX22" fmla="*/ 405153 w 454037"/>
                  <a:gd name="connsiteY22" fmla="*/ 139270 h 266862"/>
                  <a:gd name="connsiteX23" fmla="*/ 405153 w 454037"/>
                  <a:gd name="connsiteY23" fmla="*/ 209229 h 266862"/>
                  <a:gd name="connsiteX24" fmla="*/ 386681 w 454037"/>
                  <a:gd name="connsiteY24" fmla="*/ 232972 h 266862"/>
                  <a:gd name="connsiteX25" fmla="*/ 417476 w 454037"/>
                  <a:gd name="connsiteY25" fmla="*/ 266580 h 266862"/>
                  <a:gd name="connsiteX26" fmla="*/ 450942 w 454037"/>
                  <a:gd name="connsiteY26" fmla="*/ 232972 h 266862"/>
                  <a:gd name="connsiteX27" fmla="*/ 433633 w 454037"/>
                  <a:gd name="connsiteY27" fmla="*/ 209644 h 2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037" h="266862">
                    <a:moveTo>
                      <a:pt x="433609" y="125344"/>
                    </a:moveTo>
                    <a:cubicBezTo>
                      <a:pt x="445160" y="116820"/>
                      <a:pt x="472477" y="110089"/>
                      <a:pt x="431686" y="89468"/>
                    </a:cubicBezTo>
                    <a:cubicBezTo>
                      <a:pt x="384734" y="67043"/>
                      <a:pt x="295448" y="26704"/>
                      <a:pt x="254266" y="6985"/>
                    </a:cubicBezTo>
                    <a:cubicBezTo>
                      <a:pt x="231175" y="-6074"/>
                      <a:pt x="217713" y="254"/>
                      <a:pt x="192700" y="11912"/>
                    </a:cubicBezTo>
                    <a:cubicBezTo>
                      <a:pt x="150366" y="30289"/>
                      <a:pt x="74946" y="64360"/>
                      <a:pt x="26498" y="85432"/>
                    </a:cubicBezTo>
                    <a:cubicBezTo>
                      <a:pt x="-10826" y="101566"/>
                      <a:pt x="-8511" y="113675"/>
                      <a:pt x="25738" y="132515"/>
                    </a:cubicBezTo>
                    <a:cubicBezTo>
                      <a:pt x="66826" y="155071"/>
                      <a:pt x="137984" y="187219"/>
                      <a:pt x="176103" y="204124"/>
                    </a:cubicBezTo>
                    <a:lnTo>
                      <a:pt x="176103" y="163761"/>
                    </a:lnTo>
                    <a:cubicBezTo>
                      <a:pt x="176103" y="159760"/>
                      <a:pt x="172874" y="156495"/>
                      <a:pt x="168874" y="156460"/>
                    </a:cubicBezTo>
                    <a:lnTo>
                      <a:pt x="138423" y="156080"/>
                    </a:lnTo>
                    <a:cubicBezTo>
                      <a:pt x="134387" y="156032"/>
                      <a:pt x="131146" y="152720"/>
                      <a:pt x="131193" y="148684"/>
                    </a:cubicBezTo>
                    <a:cubicBezTo>
                      <a:pt x="131217" y="146772"/>
                      <a:pt x="131989" y="144956"/>
                      <a:pt x="133330" y="143603"/>
                    </a:cubicBezTo>
                    <a:lnTo>
                      <a:pt x="217357" y="59588"/>
                    </a:lnTo>
                    <a:cubicBezTo>
                      <a:pt x="220206" y="56727"/>
                      <a:pt x="224824" y="56727"/>
                      <a:pt x="227685" y="59576"/>
                    </a:cubicBezTo>
                    <a:cubicBezTo>
                      <a:pt x="227685" y="59576"/>
                      <a:pt x="227697" y="59588"/>
                      <a:pt x="227697" y="59588"/>
                    </a:cubicBezTo>
                    <a:lnTo>
                      <a:pt x="313410" y="145395"/>
                    </a:lnTo>
                    <a:cubicBezTo>
                      <a:pt x="316259" y="148256"/>
                      <a:pt x="316259" y="152886"/>
                      <a:pt x="313398" y="155735"/>
                    </a:cubicBezTo>
                    <a:cubicBezTo>
                      <a:pt x="312009" y="157124"/>
                      <a:pt x="310121" y="157896"/>
                      <a:pt x="308163" y="157872"/>
                    </a:cubicBezTo>
                    <a:lnTo>
                      <a:pt x="278389" y="157564"/>
                    </a:lnTo>
                    <a:cubicBezTo>
                      <a:pt x="274352" y="157528"/>
                      <a:pt x="271040" y="160769"/>
                      <a:pt x="271005" y="164806"/>
                    </a:cubicBezTo>
                    <a:cubicBezTo>
                      <a:pt x="271005" y="164829"/>
                      <a:pt x="271005" y="164853"/>
                      <a:pt x="271005" y="164877"/>
                    </a:cubicBezTo>
                    <a:lnTo>
                      <a:pt x="271005" y="204872"/>
                    </a:lnTo>
                    <a:cubicBezTo>
                      <a:pt x="292267" y="193855"/>
                      <a:pt x="325186" y="176962"/>
                      <a:pt x="405153" y="139270"/>
                    </a:cubicBezTo>
                    <a:lnTo>
                      <a:pt x="405153" y="209229"/>
                    </a:lnTo>
                    <a:lnTo>
                      <a:pt x="386681" y="232972"/>
                    </a:lnTo>
                    <a:lnTo>
                      <a:pt x="417476" y="266580"/>
                    </a:lnTo>
                    <a:lnTo>
                      <a:pt x="450942" y="232972"/>
                    </a:lnTo>
                    <a:lnTo>
                      <a:pt x="433633" y="209644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94" name="任意多边形: 形状 41"/>
              <p:cNvSpPr/>
              <p:nvPr/>
            </p:nvSpPr>
            <p:spPr>
              <a:xfrm>
                <a:off x="4165993" y="-732996"/>
                <a:ext cx="243252" cy="153340"/>
              </a:xfrm>
              <a:custGeom>
                <a:avLst/>
                <a:gdLst>
                  <a:gd name="connsiteX0" fmla="*/ 188781 w 300374"/>
                  <a:gd name="connsiteY0" fmla="*/ 133783 h 226034"/>
                  <a:gd name="connsiteX1" fmla="*/ 108458 w 300374"/>
                  <a:gd name="connsiteY1" fmla="*/ 133783 h 226034"/>
                  <a:gd name="connsiteX2" fmla="*/ 101145 w 300374"/>
                  <a:gd name="connsiteY2" fmla="*/ 126471 h 226034"/>
                  <a:gd name="connsiteX3" fmla="*/ 101145 w 300374"/>
                  <a:gd name="connsiteY3" fmla="*/ 51288 h 226034"/>
                  <a:gd name="connsiteX4" fmla="*/ -725 w 300374"/>
                  <a:gd name="connsiteY4" fmla="*/ 10165 h 226034"/>
                  <a:gd name="connsiteX5" fmla="*/ -725 w 300374"/>
                  <a:gd name="connsiteY5" fmla="*/ 161171 h 226034"/>
                  <a:gd name="connsiteX6" fmla="*/ 153487 w 300374"/>
                  <a:gd name="connsiteY6" fmla="*/ 225752 h 226034"/>
                  <a:gd name="connsiteX7" fmla="*/ 299649 w 300374"/>
                  <a:gd name="connsiteY7" fmla="*/ 161171 h 226034"/>
                  <a:gd name="connsiteX8" fmla="*/ 299649 w 300374"/>
                  <a:gd name="connsiteY8" fmla="*/ -282 h 226034"/>
                  <a:gd name="connsiteX9" fmla="*/ 196093 w 300374"/>
                  <a:gd name="connsiteY9" fmla="*/ 53555 h 226034"/>
                  <a:gd name="connsiteX10" fmla="*/ 196093 w 300374"/>
                  <a:gd name="connsiteY10" fmla="*/ 126423 h 226034"/>
                  <a:gd name="connsiteX11" fmla="*/ 188828 w 300374"/>
                  <a:gd name="connsiteY11" fmla="*/ 133783 h 226034"/>
                  <a:gd name="connsiteX12" fmla="*/ 188781 w 300374"/>
                  <a:gd name="connsiteY12" fmla="*/ 133783 h 22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374" h="226034">
                    <a:moveTo>
                      <a:pt x="188781" y="133783"/>
                    </a:moveTo>
                    <a:lnTo>
                      <a:pt x="108458" y="133783"/>
                    </a:lnTo>
                    <a:cubicBezTo>
                      <a:pt x="104421" y="133783"/>
                      <a:pt x="101145" y="130507"/>
                      <a:pt x="101145" y="126471"/>
                    </a:cubicBezTo>
                    <a:lnTo>
                      <a:pt x="101145" y="51288"/>
                    </a:lnTo>
                    <a:cubicBezTo>
                      <a:pt x="61862" y="36104"/>
                      <a:pt x="29001" y="23829"/>
                      <a:pt x="-725" y="10165"/>
                    </a:cubicBezTo>
                    <a:lnTo>
                      <a:pt x="-725" y="161171"/>
                    </a:lnTo>
                    <a:cubicBezTo>
                      <a:pt x="-725" y="161171"/>
                      <a:pt x="53374" y="225752"/>
                      <a:pt x="153487" y="225752"/>
                    </a:cubicBezTo>
                    <a:cubicBezTo>
                      <a:pt x="246904" y="225752"/>
                      <a:pt x="299649" y="161171"/>
                      <a:pt x="299649" y="161171"/>
                    </a:cubicBezTo>
                    <a:lnTo>
                      <a:pt x="299649" y="-282"/>
                    </a:lnTo>
                    <a:cubicBezTo>
                      <a:pt x="259891" y="19341"/>
                      <a:pt x="223505" y="40402"/>
                      <a:pt x="196093" y="53555"/>
                    </a:cubicBezTo>
                    <a:lnTo>
                      <a:pt x="196093" y="126423"/>
                    </a:lnTo>
                    <a:cubicBezTo>
                      <a:pt x="196117" y="130459"/>
                      <a:pt x="192864" y="133760"/>
                      <a:pt x="188828" y="133783"/>
                    </a:cubicBezTo>
                    <a:cubicBezTo>
                      <a:pt x="188816" y="133783"/>
                      <a:pt x="188793" y="133783"/>
                      <a:pt x="188781" y="133783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7188" y="6535"/>
              <a:ext cx="542" cy="514"/>
              <a:chOff x="8197756" y="1934326"/>
              <a:chExt cx="368370" cy="349040"/>
            </a:xfrm>
            <a:solidFill>
              <a:sysClr val="window" lastClr="FFFFFF"/>
            </a:solidFill>
          </p:grpSpPr>
          <p:sp>
            <p:nvSpPr>
              <p:cNvPr id="89" name="任意多边形: 形状 51"/>
              <p:cNvSpPr/>
              <p:nvPr/>
            </p:nvSpPr>
            <p:spPr>
              <a:xfrm>
                <a:off x="8385622" y="1996149"/>
                <a:ext cx="130257" cy="23093"/>
              </a:xfrm>
              <a:custGeom>
                <a:avLst/>
                <a:gdLst>
                  <a:gd name="connsiteX0" fmla="*/ 147373 w 160705"/>
                  <a:gd name="connsiteY0" fmla="*/ -282 h 28491"/>
                  <a:gd name="connsiteX1" fmla="*/ 11882 w 160705"/>
                  <a:gd name="connsiteY1" fmla="*/ -282 h 28491"/>
                  <a:gd name="connsiteX2" fmla="*/ -725 w 160705"/>
                  <a:gd name="connsiteY2" fmla="*/ 13964 h 28491"/>
                  <a:gd name="connsiteX3" fmla="*/ 11882 w 160705"/>
                  <a:gd name="connsiteY3" fmla="*/ 28210 h 28491"/>
                  <a:gd name="connsiteX4" fmla="*/ 147373 w 160705"/>
                  <a:gd name="connsiteY4" fmla="*/ 28210 h 28491"/>
                  <a:gd name="connsiteX5" fmla="*/ 159980 w 160705"/>
                  <a:gd name="connsiteY5" fmla="*/ 13964 h 28491"/>
                  <a:gd name="connsiteX6" fmla="*/ 147373 w 160705"/>
                  <a:gd name="connsiteY6" fmla="*/ -28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705" h="28491">
                    <a:moveTo>
                      <a:pt x="147373" y="-282"/>
                    </a:moveTo>
                    <a:lnTo>
                      <a:pt x="11882" y="-282"/>
                    </a:lnTo>
                    <a:cubicBezTo>
                      <a:pt x="4926" y="-282"/>
                      <a:pt x="-725" y="6105"/>
                      <a:pt x="-725" y="13964"/>
                    </a:cubicBezTo>
                    <a:cubicBezTo>
                      <a:pt x="-725" y="21823"/>
                      <a:pt x="4926" y="28210"/>
                      <a:pt x="11882" y="28210"/>
                    </a:cubicBezTo>
                    <a:lnTo>
                      <a:pt x="147373" y="28210"/>
                    </a:lnTo>
                    <a:cubicBezTo>
                      <a:pt x="154341" y="28210"/>
                      <a:pt x="159980" y="21835"/>
                      <a:pt x="159980" y="13964"/>
                    </a:cubicBezTo>
                    <a:cubicBezTo>
                      <a:pt x="159980" y="6093"/>
                      <a:pt x="154341" y="-282"/>
                      <a:pt x="147373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90" name="任意多边形: 形状 52"/>
              <p:cNvSpPr/>
              <p:nvPr/>
            </p:nvSpPr>
            <p:spPr>
              <a:xfrm>
                <a:off x="8440440" y="2051554"/>
                <a:ext cx="75438" cy="23093"/>
              </a:xfrm>
              <a:custGeom>
                <a:avLst/>
                <a:gdLst>
                  <a:gd name="connsiteX0" fmla="*/ 11871 w 93072"/>
                  <a:gd name="connsiteY0" fmla="*/ -282 h 28491"/>
                  <a:gd name="connsiteX1" fmla="*/ -725 w 93072"/>
                  <a:gd name="connsiteY1" fmla="*/ 13964 h 28491"/>
                  <a:gd name="connsiteX2" fmla="*/ 11871 w 93072"/>
                  <a:gd name="connsiteY2" fmla="*/ 28210 h 28491"/>
                  <a:gd name="connsiteX3" fmla="*/ 79740 w 93072"/>
                  <a:gd name="connsiteY3" fmla="*/ 28210 h 28491"/>
                  <a:gd name="connsiteX4" fmla="*/ 92348 w 93072"/>
                  <a:gd name="connsiteY4" fmla="*/ 13964 h 28491"/>
                  <a:gd name="connsiteX5" fmla="*/ 79740 w 93072"/>
                  <a:gd name="connsiteY5" fmla="*/ -28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72" h="28491">
                    <a:moveTo>
                      <a:pt x="11871" y="-282"/>
                    </a:moveTo>
                    <a:cubicBezTo>
                      <a:pt x="4914" y="-282"/>
                      <a:pt x="-725" y="6105"/>
                      <a:pt x="-725" y="13964"/>
                    </a:cubicBezTo>
                    <a:cubicBezTo>
                      <a:pt x="-725" y="21823"/>
                      <a:pt x="4914" y="28210"/>
                      <a:pt x="11871" y="28210"/>
                    </a:cubicBezTo>
                    <a:lnTo>
                      <a:pt x="79740" y="28210"/>
                    </a:lnTo>
                    <a:cubicBezTo>
                      <a:pt x="86709" y="28210"/>
                      <a:pt x="92348" y="21823"/>
                      <a:pt x="92348" y="13964"/>
                    </a:cubicBezTo>
                    <a:cubicBezTo>
                      <a:pt x="92348" y="6105"/>
                      <a:pt x="86709" y="-282"/>
                      <a:pt x="79740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91" name="任意多边形: 形状 53"/>
              <p:cNvSpPr/>
              <p:nvPr/>
            </p:nvSpPr>
            <p:spPr>
              <a:xfrm>
                <a:off x="8197756" y="2008790"/>
                <a:ext cx="262611" cy="250268"/>
              </a:xfrm>
              <a:custGeom>
                <a:avLst/>
                <a:gdLst>
                  <a:gd name="connsiteX0" fmla="*/ 245752 w 323998"/>
                  <a:gd name="connsiteY0" fmla="*/ 292284 h 308770"/>
                  <a:gd name="connsiteX1" fmla="*/ 255914 w 323998"/>
                  <a:gd name="connsiteY1" fmla="*/ 306755 h 308770"/>
                  <a:gd name="connsiteX2" fmla="*/ 260758 w 323998"/>
                  <a:gd name="connsiteY2" fmla="*/ 308488 h 308770"/>
                  <a:gd name="connsiteX3" fmla="*/ 263785 w 323998"/>
                  <a:gd name="connsiteY3" fmla="*/ 308488 h 308770"/>
                  <a:gd name="connsiteX4" fmla="*/ 274873 w 323998"/>
                  <a:gd name="connsiteY4" fmla="*/ 300368 h 308770"/>
                  <a:gd name="connsiteX5" fmla="*/ 275752 w 323998"/>
                  <a:gd name="connsiteY5" fmla="*/ 297210 h 308770"/>
                  <a:gd name="connsiteX6" fmla="*/ 276203 w 323998"/>
                  <a:gd name="connsiteY6" fmla="*/ 295620 h 308770"/>
                  <a:gd name="connsiteX7" fmla="*/ 323274 w 323998"/>
                  <a:gd name="connsiteY7" fmla="*/ 127566 h 308770"/>
                  <a:gd name="connsiteX8" fmla="*/ 313183 w 323998"/>
                  <a:gd name="connsiteY8" fmla="*/ 116205 h 308770"/>
                  <a:gd name="connsiteX9" fmla="*/ 313183 w 323998"/>
                  <a:gd name="connsiteY9" fmla="*/ 116205 h 308770"/>
                  <a:gd name="connsiteX10" fmla="*/ 299067 w 323998"/>
                  <a:gd name="connsiteY10" fmla="*/ 124325 h 308770"/>
                  <a:gd name="connsiteX11" fmla="*/ 265424 w 323998"/>
                  <a:gd name="connsiteY11" fmla="*/ 244441 h 308770"/>
                  <a:gd name="connsiteX12" fmla="*/ 191938 w 323998"/>
                  <a:gd name="connsiteY12" fmla="*/ 167193 h 308770"/>
                  <a:gd name="connsiteX13" fmla="*/ 212939 w 323998"/>
                  <a:gd name="connsiteY13" fmla="*/ 38161 h 308770"/>
                  <a:gd name="connsiteX14" fmla="*/ 83907 w 323998"/>
                  <a:gd name="connsiteY14" fmla="*/ 17149 h 308770"/>
                  <a:gd name="connsiteX15" fmla="*/ 62907 w 323998"/>
                  <a:gd name="connsiteY15" fmla="*/ 146192 h 308770"/>
                  <a:gd name="connsiteX16" fmla="*/ 83907 w 323998"/>
                  <a:gd name="connsiteY16" fmla="*/ 167193 h 308770"/>
                  <a:gd name="connsiteX17" fmla="*/ -725 w 323998"/>
                  <a:gd name="connsiteY17" fmla="*/ 292284 h 308770"/>
                  <a:gd name="connsiteX18" fmla="*/ 14708 w 323998"/>
                  <a:gd name="connsiteY18" fmla="*/ 307717 h 308770"/>
                  <a:gd name="connsiteX19" fmla="*/ 30141 w 323998"/>
                  <a:gd name="connsiteY19" fmla="*/ 292284 h 30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3998" h="308770">
                    <a:moveTo>
                      <a:pt x="245752" y="292284"/>
                    </a:moveTo>
                    <a:cubicBezTo>
                      <a:pt x="245764" y="298766"/>
                      <a:pt x="249824" y="304547"/>
                      <a:pt x="255914" y="306755"/>
                    </a:cubicBezTo>
                    <a:cubicBezTo>
                      <a:pt x="257375" y="307705"/>
                      <a:pt x="259025" y="308299"/>
                      <a:pt x="260758" y="308488"/>
                    </a:cubicBezTo>
                    <a:lnTo>
                      <a:pt x="263785" y="308488"/>
                    </a:lnTo>
                    <a:cubicBezTo>
                      <a:pt x="268819" y="308488"/>
                      <a:pt x="273864" y="303609"/>
                      <a:pt x="274873" y="300368"/>
                    </a:cubicBezTo>
                    <a:lnTo>
                      <a:pt x="275752" y="297210"/>
                    </a:lnTo>
                    <a:cubicBezTo>
                      <a:pt x="275930" y="296688"/>
                      <a:pt x="276084" y="296154"/>
                      <a:pt x="276203" y="295620"/>
                    </a:cubicBezTo>
                    <a:lnTo>
                      <a:pt x="323274" y="127566"/>
                    </a:lnTo>
                    <a:cubicBezTo>
                      <a:pt x="323274" y="123506"/>
                      <a:pt x="320246" y="117012"/>
                      <a:pt x="313183" y="116205"/>
                    </a:cubicBezTo>
                    <a:lnTo>
                      <a:pt x="313183" y="116205"/>
                    </a:lnTo>
                    <a:cubicBezTo>
                      <a:pt x="308149" y="116205"/>
                      <a:pt x="300124" y="118639"/>
                      <a:pt x="299067" y="124325"/>
                    </a:cubicBezTo>
                    <a:lnTo>
                      <a:pt x="265424" y="244441"/>
                    </a:lnTo>
                    <a:cubicBezTo>
                      <a:pt x="251178" y="212911"/>
                      <a:pt x="224561" y="183505"/>
                      <a:pt x="191938" y="167193"/>
                    </a:cubicBezTo>
                    <a:cubicBezTo>
                      <a:pt x="233370" y="137360"/>
                      <a:pt x="242773" y="79593"/>
                      <a:pt x="212939" y="38161"/>
                    </a:cubicBezTo>
                    <a:cubicBezTo>
                      <a:pt x="183118" y="-3282"/>
                      <a:pt x="125339" y="-12685"/>
                      <a:pt x="83907" y="17149"/>
                    </a:cubicBezTo>
                    <a:cubicBezTo>
                      <a:pt x="42476" y="46982"/>
                      <a:pt x="33074" y="104749"/>
                      <a:pt x="62907" y="146192"/>
                    </a:cubicBezTo>
                    <a:cubicBezTo>
                      <a:pt x="68724" y="154277"/>
                      <a:pt x="75823" y="161364"/>
                      <a:pt x="83907" y="167193"/>
                    </a:cubicBezTo>
                    <a:cubicBezTo>
                      <a:pt x="34842" y="191720"/>
                      <a:pt x="-725" y="245842"/>
                      <a:pt x="-725" y="292284"/>
                    </a:cubicBezTo>
                    <a:cubicBezTo>
                      <a:pt x="-725" y="300808"/>
                      <a:pt x="6184" y="307717"/>
                      <a:pt x="14708" y="307717"/>
                    </a:cubicBezTo>
                    <a:cubicBezTo>
                      <a:pt x="23232" y="307717"/>
                      <a:pt x="30141" y="300808"/>
                      <a:pt x="30141" y="292284"/>
                    </a:cubicBezTo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92" name="任意多边形: 形状 54"/>
              <p:cNvSpPr/>
              <p:nvPr/>
            </p:nvSpPr>
            <p:spPr>
              <a:xfrm>
                <a:off x="8216482" y="1934326"/>
                <a:ext cx="349644" cy="349040"/>
              </a:xfrm>
              <a:custGeom>
                <a:avLst/>
                <a:gdLst>
                  <a:gd name="connsiteX0" fmla="*/ 353617 w 431376"/>
                  <a:gd name="connsiteY0" fmla="*/ -282 h 430631"/>
                  <a:gd name="connsiteX1" fmla="*/ 76309 w 431376"/>
                  <a:gd name="connsiteY1" fmla="*/ -282 h 430631"/>
                  <a:gd name="connsiteX2" fmla="*/ -725 w 431376"/>
                  <a:gd name="connsiteY2" fmla="*/ 81703 h 430631"/>
                  <a:gd name="connsiteX3" fmla="*/ -725 w 431376"/>
                  <a:gd name="connsiteY3" fmla="*/ 107369 h 430631"/>
                  <a:gd name="connsiteX4" fmla="*/ 15634 w 431376"/>
                  <a:gd name="connsiteY4" fmla="*/ 121817 h 430631"/>
                  <a:gd name="connsiteX5" fmla="*/ 30082 w 431376"/>
                  <a:gd name="connsiteY5" fmla="*/ 107369 h 430631"/>
                  <a:gd name="connsiteX6" fmla="*/ 30082 w 431376"/>
                  <a:gd name="connsiteY6" fmla="*/ 81703 h 430631"/>
                  <a:gd name="connsiteX7" fmla="*/ 76309 w 431376"/>
                  <a:gd name="connsiteY7" fmla="*/ 30477 h 430631"/>
                  <a:gd name="connsiteX8" fmla="*/ 353617 w 431376"/>
                  <a:gd name="connsiteY8" fmla="*/ 30477 h 430631"/>
                  <a:gd name="connsiteX9" fmla="*/ 399845 w 431376"/>
                  <a:gd name="connsiteY9" fmla="*/ 81703 h 430631"/>
                  <a:gd name="connsiteX10" fmla="*/ 399845 w 431376"/>
                  <a:gd name="connsiteY10" fmla="*/ 348303 h 430631"/>
                  <a:gd name="connsiteX11" fmla="*/ 353617 w 431376"/>
                  <a:gd name="connsiteY11" fmla="*/ 399540 h 430631"/>
                  <a:gd name="connsiteX12" fmla="*/ 291992 w 431376"/>
                  <a:gd name="connsiteY12" fmla="*/ 399540 h 430631"/>
                  <a:gd name="connsiteX13" fmla="*/ 275265 w 431376"/>
                  <a:gd name="connsiteY13" fmla="*/ 413561 h 430631"/>
                  <a:gd name="connsiteX14" fmla="*/ 289285 w 431376"/>
                  <a:gd name="connsiteY14" fmla="*/ 430287 h 430631"/>
                  <a:gd name="connsiteX15" fmla="*/ 291992 w 431376"/>
                  <a:gd name="connsiteY15" fmla="*/ 430287 h 430631"/>
                  <a:gd name="connsiteX16" fmla="*/ 353617 w 431376"/>
                  <a:gd name="connsiteY16" fmla="*/ 430287 h 430631"/>
                  <a:gd name="connsiteX17" fmla="*/ 430651 w 431376"/>
                  <a:gd name="connsiteY17" fmla="*/ 348303 h 430631"/>
                  <a:gd name="connsiteX18" fmla="*/ 430651 w 431376"/>
                  <a:gd name="connsiteY18" fmla="*/ 81703 h 430631"/>
                  <a:gd name="connsiteX19" fmla="*/ 353617 w 431376"/>
                  <a:gd name="connsiteY19" fmla="*/ -282 h 43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1376" h="430631">
                    <a:moveTo>
                      <a:pt x="353617" y="-282"/>
                    </a:moveTo>
                    <a:lnTo>
                      <a:pt x="76309" y="-282"/>
                    </a:lnTo>
                    <a:cubicBezTo>
                      <a:pt x="33809" y="-282"/>
                      <a:pt x="-725" y="36520"/>
                      <a:pt x="-725" y="81703"/>
                    </a:cubicBezTo>
                    <a:lnTo>
                      <a:pt x="-725" y="107369"/>
                    </a:lnTo>
                    <a:cubicBezTo>
                      <a:pt x="-191" y="115881"/>
                      <a:pt x="7134" y="122339"/>
                      <a:pt x="15634" y="121817"/>
                    </a:cubicBezTo>
                    <a:cubicBezTo>
                      <a:pt x="23410" y="121330"/>
                      <a:pt x="29595" y="115145"/>
                      <a:pt x="30082" y="107369"/>
                    </a:cubicBezTo>
                    <a:lnTo>
                      <a:pt x="30082" y="81703"/>
                    </a:lnTo>
                    <a:cubicBezTo>
                      <a:pt x="30082" y="53484"/>
                      <a:pt x="50821" y="30477"/>
                      <a:pt x="76309" y="30477"/>
                    </a:cubicBezTo>
                    <a:lnTo>
                      <a:pt x="353617" y="30477"/>
                    </a:lnTo>
                    <a:cubicBezTo>
                      <a:pt x="379105" y="30477"/>
                      <a:pt x="399845" y="53484"/>
                      <a:pt x="399845" y="81703"/>
                    </a:cubicBezTo>
                    <a:lnTo>
                      <a:pt x="399845" y="348303"/>
                    </a:lnTo>
                    <a:cubicBezTo>
                      <a:pt x="399845" y="376533"/>
                      <a:pt x="379105" y="399540"/>
                      <a:pt x="353617" y="399540"/>
                    </a:cubicBezTo>
                    <a:lnTo>
                      <a:pt x="291992" y="399540"/>
                    </a:lnTo>
                    <a:cubicBezTo>
                      <a:pt x="283504" y="398792"/>
                      <a:pt x="276013" y="405072"/>
                      <a:pt x="275265" y="413561"/>
                    </a:cubicBezTo>
                    <a:cubicBezTo>
                      <a:pt x="274517" y="422049"/>
                      <a:pt x="280797" y="429540"/>
                      <a:pt x="289285" y="430287"/>
                    </a:cubicBezTo>
                    <a:cubicBezTo>
                      <a:pt x="290187" y="430371"/>
                      <a:pt x="291089" y="430371"/>
                      <a:pt x="291992" y="430287"/>
                    </a:cubicBezTo>
                    <a:lnTo>
                      <a:pt x="353617" y="430287"/>
                    </a:lnTo>
                    <a:cubicBezTo>
                      <a:pt x="396082" y="430287"/>
                      <a:pt x="430651" y="393486"/>
                      <a:pt x="430651" y="348303"/>
                    </a:cubicBezTo>
                    <a:lnTo>
                      <a:pt x="430651" y="81703"/>
                    </a:lnTo>
                    <a:cubicBezTo>
                      <a:pt x="430651" y="36508"/>
                      <a:pt x="396082" y="-282"/>
                      <a:pt x="353617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3104126" y="1083460"/>
            <a:ext cx="6231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       </a:t>
            </a:r>
            <a:r>
              <a:rPr lang="zh-CN" altLang="zh-CN" b="1" dirty="0" smtClean="0">
                <a:latin typeface="+mj-ea"/>
                <a:ea typeface="+mj-ea"/>
              </a:rPr>
              <a:t>教育</a:t>
            </a:r>
            <a:r>
              <a:rPr lang="zh-CN" altLang="zh-CN" b="1" dirty="0">
                <a:latin typeface="+mj-ea"/>
                <a:ea typeface="+mj-ea"/>
              </a:rPr>
              <a:t>、科技、人才是全面建设社会主义现代化国家的基础性、战略性支撑。必须坚持科技是第一生产力、人才是第一资源、创新是第一动力，深入实施科教兴国战略、人才强国战略、创新驱动发展战略，开辟发展新领域新赛道，不断塑造发展新动能新优势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02623" y="3316815"/>
            <a:ext cx="7673378" cy="293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/>
              <a:t>教育是国之大计、党之大计。培养什么人、怎样培养人、为谁培养人是教育的根本问题。全面贯彻党的教育方针，落实立德树人根本任务，培养德智体美劳全面发展的社会主义建设者和接班人。坚持以人民为中心发展教育，加快建设高质量教育体系，发展素质教育，促进教育公平。加强基础学科、新兴学科、交叉学科建设，加快建设中国特色、世界一流的大学和优势学科。加强师德师风建设，培养高素质教师队伍，弘扬尊师重教社会风尚。推进教育数字化，建设全民终身学习的学习型社会、学习型大国。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实施科教兴国战略，强化现代化建设人才支撑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五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16050" y="1651000"/>
            <a:ext cx="6683949" cy="4167851"/>
            <a:chOff x="6955" y="3246"/>
            <a:chExt cx="6386" cy="5732"/>
          </a:xfrm>
        </p:grpSpPr>
        <p:sp>
          <p:nvSpPr>
            <p:cNvPr id="7" name="文本框 6"/>
            <p:cNvSpPr txBox="1"/>
            <p:nvPr/>
          </p:nvSpPr>
          <p:spPr>
            <a:xfrm flipH="1">
              <a:off x="6955" y="4851"/>
              <a:ext cx="6386" cy="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00" b="1" dirty="0" smtClean="0"/>
                <a:t>    </a:t>
              </a:r>
              <a:r>
                <a:rPr lang="zh-CN" altLang="zh-CN" sz="1800" b="1" dirty="0"/>
                <a:t>健全新型举国体制，强化国家战略科技力量，优化配置创新资源，优化国家科研机构、高水平研究型大学、科技领军企业定位和布局，形成国家实验室体系，统筹推进国际科技创新中心、区域科技创新中心建设，深化科技体制改革，深化科技评价改革，加大多元化科技投入。培育创新文化，弘扬科学家精神，涵养优良学风，营造创新氛围。扩大国际科技交流合作，加强国际化科研环境建设，形成具有全球竞争力的开放创新生态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7177" y="3246"/>
              <a:ext cx="580" cy="957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8246" y="3246"/>
              <a:ext cx="3488" cy="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完善科技创新体系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77" y="3504"/>
              <a:ext cx="580" cy="1004"/>
              <a:chOff x="4105275" y="-894228"/>
              <a:chExt cx="368011" cy="638188"/>
            </a:xfrm>
            <a:solidFill>
              <a:sysClr val="window" lastClr="FFFFFF"/>
            </a:solidFill>
          </p:grpSpPr>
          <p:sp>
            <p:nvSpPr>
              <p:cNvPr id="29" name="任意多边形: 形状 40"/>
              <p:cNvSpPr/>
              <p:nvPr/>
            </p:nvSpPr>
            <p:spPr>
              <a:xfrm>
                <a:off x="4105275" y="-894228"/>
                <a:ext cx="368011" cy="308782"/>
              </a:xfrm>
              <a:custGeom>
                <a:avLst/>
                <a:gdLst>
                  <a:gd name="connsiteX0" fmla="*/ 433609 w 454037"/>
                  <a:gd name="connsiteY0" fmla="*/ 125344 h 266862"/>
                  <a:gd name="connsiteX1" fmla="*/ 431686 w 454037"/>
                  <a:gd name="connsiteY1" fmla="*/ 89468 h 266862"/>
                  <a:gd name="connsiteX2" fmla="*/ 254266 w 454037"/>
                  <a:gd name="connsiteY2" fmla="*/ 6985 h 266862"/>
                  <a:gd name="connsiteX3" fmla="*/ 192700 w 454037"/>
                  <a:gd name="connsiteY3" fmla="*/ 11912 h 266862"/>
                  <a:gd name="connsiteX4" fmla="*/ 26498 w 454037"/>
                  <a:gd name="connsiteY4" fmla="*/ 85432 h 266862"/>
                  <a:gd name="connsiteX5" fmla="*/ 25738 w 454037"/>
                  <a:gd name="connsiteY5" fmla="*/ 132515 h 266862"/>
                  <a:gd name="connsiteX6" fmla="*/ 176103 w 454037"/>
                  <a:gd name="connsiteY6" fmla="*/ 204124 h 266862"/>
                  <a:gd name="connsiteX7" fmla="*/ 176103 w 454037"/>
                  <a:gd name="connsiteY7" fmla="*/ 163761 h 266862"/>
                  <a:gd name="connsiteX8" fmla="*/ 168874 w 454037"/>
                  <a:gd name="connsiteY8" fmla="*/ 156460 h 266862"/>
                  <a:gd name="connsiteX9" fmla="*/ 138423 w 454037"/>
                  <a:gd name="connsiteY9" fmla="*/ 156080 h 266862"/>
                  <a:gd name="connsiteX10" fmla="*/ 131193 w 454037"/>
                  <a:gd name="connsiteY10" fmla="*/ 148684 h 266862"/>
                  <a:gd name="connsiteX11" fmla="*/ 133330 w 454037"/>
                  <a:gd name="connsiteY11" fmla="*/ 143603 h 266862"/>
                  <a:gd name="connsiteX12" fmla="*/ 217357 w 454037"/>
                  <a:gd name="connsiteY12" fmla="*/ 59588 h 266862"/>
                  <a:gd name="connsiteX13" fmla="*/ 227685 w 454037"/>
                  <a:gd name="connsiteY13" fmla="*/ 59576 h 266862"/>
                  <a:gd name="connsiteX14" fmla="*/ 227697 w 454037"/>
                  <a:gd name="connsiteY14" fmla="*/ 59588 h 266862"/>
                  <a:gd name="connsiteX15" fmla="*/ 313410 w 454037"/>
                  <a:gd name="connsiteY15" fmla="*/ 145395 h 266862"/>
                  <a:gd name="connsiteX16" fmla="*/ 313398 w 454037"/>
                  <a:gd name="connsiteY16" fmla="*/ 155735 h 266862"/>
                  <a:gd name="connsiteX17" fmla="*/ 308163 w 454037"/>
                  <a:gd name="connsiteY17" fmla="*/ 157872 h 266862"/>
                  <a:gd name="connsiteX18" fmla="*/ 278389 w 454037"/>
                  <a:gd name="connsiteY18" fmla="*/ 157564 h 266862"/>
                  <a:gd name="connsiteX19" fmla="*/ 271005 w 454037"/>
                  <a:gd name="connsiteY19" fmla="*/ 164806 h 266862"/>
                  <a:gd name="connsiteX20" fmla="*/ 271005 w 454037"/>
                  <a:gd name="connsiteY20" fmla="*/ 164877 h 266862"/>
                  <a:gd name="connsiteX21" fmla="*/ 271005 w 454037"/>
                  <a:gd name="connsiteY21" fmla="*/ 204872 h 266862"/>
                  <a:gd name="connsiteX22" fmla="*/ 405153 w 454037"/>
                  <a:gd name="connsiteY22" fmla="*/ 139270 h 266862"/>
                  <a:gd name="connsiteX23" fmla="*/ 405153 w 454037"/>
                  <a:gd name="connsiteY23" fmla="*/ 209229 h 266862"/>
                  <a:gd name="connsiteX24" fmla="*/ 386681 w 454037"/>
                  <a:gd name="connsiteY24" fmla="*/ 232972 h 266862"/>
                  <a:gd name="connsiteX25" fmla="*/ 417476 w 454037"/>
                  <a:gd name="connsiteY25" fmla="*/ 266580 h 266862"/>
                  <a:gd name="connsiteX26" fmla="*/ 450942 w 454037"/>
                  <a:gd name="connsiteY26" fmla="*/ 232972 h 266862"/>
                  <a:gd name="connsiteX27" fmla="*/ 433633 w 454037"/>
                  <a:gd name="connsiteY27" fmla="*/ 209644 h 2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037" h="266862">
                    <a:moveTo>
                      <a:pt x="433609" y="125344"/>
                    </a:moveTo>
                    <a:cubicBezTo>
                      <a:pt x="445160" y="116820"/>
                      <a:pt x="472477" y="110089"/>
                      <a:pt x="431686" y="89468"/>
                    </a:cubicBezTo>
                    <a:cubicBezTo>
                      <a:pt x="384734" y="67043"/>
                      <a:pt x="295448" y="26704"/>
                      <a:pt x="254266" y="6985"/>
                    </a:cubicBezTo>
                    <a:cubicBezTo>
                      <a:pt x="231175" y="-6074"/>
                      <a:pt x="217713" y="254"/>
                      <a:pt x="192700" y="11912"/>
                    </a:cubicBezTo>
                    <a:cubicBezTo>
                      <a:pt x="150366" y="30289"/>
                      <a:pt x="74946" y="64360"/>
                      <a:pt x="26498" y="85432"/>
                    </a:cubicBezTo>
                    <a:cubicBezTo>
                      <a:pt x="-10826" y="101566"/>
                      <a:pt x="-8511" y="113675"/>
                      <a:pt x="25738" y="132515"/>
                    </a:cubicBezTo>
                    <a:cubicBezTo>
                      <a:pt x="66826" y="155071"/>
                      <a:pt x="137984" y="187219"/>
                      <a:pt x="176103" y="204124"/>
                    </a:cubicBezTo>
                    <a:lnTo>
                      <a:pt x="176103" y="163761"/>
                    </a:lnTo>
                    <a:cubicBezTo>
                      <a:pt x="176103" y="159760"/>
                      <a:pt x="172874" y="156495"/>
                      <a:pt x="168874" y="156460"/>
                    </a:cubicBezTo>
                    <a:lnTo>
                      <a:pt x="138423" y="156080"/>
                    </a:lnTo>
                    <a:cubicBezTo>
                      <a:pt x="134387" y="156032"/>
                      <a:pt x="131146" y="152720"/>
                      <a:pt x="131193" y="148684"/>
                    </a:cubicBezTo>
                    <a:cubicBezTo>
                      <a:pt x="131217" y="146772"/>
                      <a:pt x="131989" y="144956"/>
                      <a:pt x="133330" y="143603"/>
                    </a:cubicBezTo>
                    <a:lnTo>
                      <a:pt x="217357" y="59588"/>
                    </a:lnTo>
                    <a:cubicBezTo>
                      <a:pt x="220206" y="56727"/>
                      <a:pt x="224824" y="56727"/>
                      <a:pt x="227685" y="59576"/>
                    </a:cubicBezTo>
                    <a:cubicBezTo>
                      <a:pt x="227685" y="59576"/>
                      <a:pt x="227697" y="59588"/>
                      <a:pt x="227697" y="59588"/>
                    </a:cubicBezTo>
                    <a:lnTo>
                      <a:pt x="313410" y="145395"/>
                    </a:lnTo>
                    <a:cubicBezTo>
                      <a:pt x="316259" y="148256"/>
                      <a:pt x="316259" y="152886"/>
                      <a:pt x="313398" y="155735"/>
                    </a:cubicBezTo>
                    <a:cubicBezTo>
                      <a:pt x="312009" y="157124"/>
                      <a:pt x="310121" y="157896"/>
                      <a:pt x="308163" y="157872"/>
                    </a:cubicBezTo>
                    <a:lnTo>
                      <a:pt x="278389" y="157564"/>
                    </a:lnTo>
                    <a:cubicBezTo>
                      <a:pt x="274352" y="157528"/>
                      <a:pt x="271040" y="160769"/>
                      <a:pt x="271005" y="164806"/>
                    </a:cubicBezTo>
                    <a:cubicBezTo>
                      <a:pt x="271005" y="164829"/>
                      <a:pt x="271005" y="164853"/>
                      <a:pt x="271005" y="164877"/>
                    </a:cubicBezTo>
                    <a:lnTo>
                      <a:pt x="271005" y="204872"/>
                    </a:lnTo>
                    <a:cubicBezTo>
                      <a:pt x="292267" y="193855"/>
                      <a:pt x="325186" y="176962"/>
                      <a:pt x="405153" y="139270"/>
                    </a:cubicBezTo>
                    <a:lnTo>
                      <a:pt x="405153" y="209229"/>
                    </a:lnTo>
                    <a:lnTo>
                      <a:pt x="386681" y="232972"/>
                    </a:lnTo>
                    <a:lnTo>
                      <a:pt x="417476" y="266580"/>
                    </a:lnTo>
                    <a:lnTo>
                      <a:pt x="450942" y="232972"/>
                    </a:lnTo>
                    <a:lnTo>
                      <a:pt x="433633" y="209644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52" name="任意多边形: 形状 41"/>
              <p:cNvSpPr/>
              <p:nvPr/>
            </p:nvSpPr>
            <p:spPr>
              <a:xfrm>
                <a:off x="4165909" y="-439248"/>
                <a:ext cx="243462" cy="183208"/>
              </a:xfrm>
              <a:custGeom>
                <a:avLst/>
                <a:gdLst>
                  <a:gd name="connsiteX0" fmla="*/ 188781 w 300374"/>
                  <a:gd name="connsiteY0" fmla="*/ 133783 h 226034"/>
                  <a:gd name="connsiteX1" fmla="*/ 108458 w 300374"/>
                  <a:gd name="connsiteY1" fmla="*/ 133783 h 226034"/>
                  <a:gd name="connsiteX2" fmla="*/ 101145 w 300374"/>
                  <a:gd name="connsiteY2" fmla="*/ 126471 h 226034"/>
                  <a:gd name="connsiteX3" fmla="*/ 101145 w 300374"/>
                  <a:gd name="connsiteY3" fmla="*/ 51288 h 226034"/>
                  <a:gd name="connsiteX4" fmla="*/ -725 w 300374"/>
                  <a:gd name="connsiteY4" fmla="*/ 10165 h 226034"/>
                  <a:gd name="connsiteX5" fmla="*/ -725 w 300374"/>
                  <a:gd name="connsiteY5" fmla="*/ 161171 h 226034"/>
                  <a:gd name="connsiteX6" fmla="*/ 153487 w 300374"/>
                  <a:gd name="connsiteY6" fmla="*/ 225752 h 226034"/>
                  <a:gd name="connsiteX7" fmla="*/ 299649 w 300374"/>
                  <a:gd name="connsiteY7" fmla="*/ 161171 h 226034"/>
                  <a:gd name="connsiteX8" fmla="*/ 299649 w 300374"/>
                  <a:gd name="connsiteY8" fmla="*/ -282 h 226034"/>
                  <a:gd name="connsiteX9" fmla="*/ 196093 w 300374"/>
                  <a:gd name="connsiteY9" fmla="*/ 53555 h 226034"/>
                  <a:gd name="connsiteX10" fmla="*/ 196093 w 300374"/>
                  <a:gd name="connsiteY10" fmla="*/ 126423 h 226034"/>
                  <a:gd name="connsiteX11" fmla="*/ 188828 w 300374"/>
                  <a:gd name="connsiteY11" fmla="*/ 133783 h 226034"/>
                  <a:gd name="connsiteX12" fmla="*/ 188781 w 300374"/>
                  <a:gd name="connsiteY12" fmla="*/ 133783 h 22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374" h="226034">
                    <a:moveTo>
                      <a:pt x="188781" y="133783"/>
                    </a:moveTo>
                    <a:lnTo>
                      <a:pt x="108458" y="133783"/>
                    </a:lnTo>
                    <a:cubicBezTo>
                      <a:pt x="104421" y="133783"/>
                      <a:pt x="101145" y="130507"/>
                      <a:pt x="101145" y="126471"/>
                    </a:cubicBezTo>
                    <a:lnTo>
                      <a:pt x="101145" y="51288"/>
                    </a:lnTo>
                    <a:cubicBezTo>
                      <a:pt x="61862" y="36104"/>
                      <a:pt x="29001" y="23829"/>
                      <a:pt x="-725" y="10165"/>
                    </a:cubicBezTo>
                    <a:lnTo>
                      <a:pt x="-725" y="161171"/>
                    </a:lnTo>
                    <a:cubicBezTo>
                      <a:pt x="-725" y="161171"/>
                      <a:pt x="53374" y="225752"/>
                      <a:pt x="153487" y="225752"/>
                    </a:cubicBezTo>
                    <a:cubicBezTo>
                      <a:pt x="246904" y="225752"/>
                      <a:pt x="299649" y="161171"/>
                      <a:pt x="299649" y="161171"/>
                    </a:cubicBezTo>
                    <a:lnTo>
                      <a:pt x="299649" y="-282"/>
                    </a:lnTo>
                    <a:cubicBezTo>
                      <a:pt x="259891" y="19341"/>
                      <a:pt x="223505" y="40402"/>
                      <a:pt x="196093" y="53555"/>
                    </a:cubicBezTo>
                    <a:lnTo>
                      <a:pt x="196093" y="126423"/>
                    </a:lnTo>
                    <a:cubicBezTo>
                      <a:pt x="196117" y="130459"/>
                      <a:pt x="192864" y="133760"/>
                      <a:pt x="188828" y="133783"/>
                    </a:cubicBezTo>
                    <a:cubicBezTo>
                      <a:pt x="188816" y="133783"/>
                      <a:pt x="188793" y="133783"/>
                      <a:pt x="188781" y="133783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7205" y="6535"/>
              <a:ext cx="514" cy="514"/>
              <a:chOff x="8216482" y="1934326"/>
              <a:chExt cx="349644" cy="349040"/>
            </a:xfrm>
            <a:solidFill>
              <a:sysClr val="window" lastClr="FFFFFF"/>
            </a:solidFill>
          </p:grpSpPr>
          <p:sp>
            <p:nvSpPr>
              <p:cNvPr id="74" name="任意多边形: 形状 51"/>
              <p:cNvSpPr/>
              <p:nvPr/>
            </p:nvSpPr>
            <p:spPr>
              <a:xfrm>
                <a:off x="8385622" y="1996149"/>
                <a:ext cx="130257" cy="23093"/>
              </a:xfrm>
              <a:custGeom>
                <a:avLst/>
                <a:gdLst>
                  <a:gd name="connsiteX0" fmla="*/ 147373 w 160705"/>
                  <a:gd name="connsiteY0" fmla="*/ -282 h 28491"/>
                  <a:gd name="connsiteX1" fmla="*/ 11882 w 160705"/>
                  <a:gd name="connsiteY1" fmla="*/ -282 h 28491"/>
                  <a:gd name="connsiteX2" fmla="*/ -725 w 160705"/>
                  <a:gd name="connsiteY2" fmla="*/ 13964 h 28491"/>
                  <a:gd name="connsiteX3" fmla="*/ 11882 w 160705"/>
                  <a:gd name="connsiteY3" fmla="*/ 28210 h 28491"/>
                  <a:gd name="connsiteX4" fmla="*/ 147373 w 160705"/>
                  <a:gd name="connsiteY4" fmla="*/ 28210 h 28491"/>
                  <a:gd name="connsiteX5" fmla="*/ 159980 w 160705"/>
                  <a:gd name="connsiteY5" fmla="*/ 13964 h 28491"/>
                  <a:gd name="connsiteX6" fmla="*/ 147373 w 160705"/>
                  <a:gd name="connsiteY6" fmla="*/ -282 h 2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705" h="28491">
                    <a:moveTo>
                      <a:pt x="147373" y="-282"/>
                    </a:moveTo>
                    <a:lnTo>
                      <a:pt x="11882" y="-282"/>
                    </a:lnTo>
                    <a:cubicBezTo>
                      <a:pt x="4926" y="-282"/>
                      <a:pt x="-725" y="6105"/>
                      <a:pt x="-725" y="13964"/>
                    </a:cubicBezTo>
                    <a:cubicBezTo>
                      <a:pt x="-725" y="21823"/>
                      <a:pt x="4926" y="28210"/>
                      <a:pt x="11882" y="28210"/>
                    </a:cubicBezTo>
                    <a:lnTo>
                      <a:pt x="147373" y="28210"/>
                    </a:lnTo>
                    <a:cubicBezTo>
                      <a:pt x="154341" y="28210"/>
                      <a:pt x="159980" y="21835"/>
                      <a:pt x="159980" y="13964"/>
                    </a:cubicBezTo>
                    <a:cubicBezTo>
                      <a:pt x="159980" y="6093"/>
                      <a:pt x="154341" y="-282"/>
                      <a:pt x="147373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77" name="任意多边形: 形状 54"/>
              <p:cNvSpPr/>
              <p:nvPr/>
            </p:nvSpPr>
            <p:spPr>
              <a:xfrm>
                <a:off x="8216482" y="1934326"/>
                <a:ext cx="349644" cy="349040"/>
              </a:xfrm>
              <a:custGeom>
                <a:avLst/>
                <a:gdLst>
                  <a:gd name="connsiteX0" fmla="*/ 353617 w 431376"/>
                  <a:gd name="connsiteY0" fmla="*/ -282 h 430631"/>
                  <a:gd name="connsiteX1" fmla="*/ 76309 w 431376"/>
                  <a:gd name="connsiteY1" fmla="*/ -282 h 430631"/>
                  <a:gd name="connsiteX2" fmla="*/ -725 w 431376"/>
                  <a:gd name="connsiteY2" fmla="*/ 81703 h 430631"/>
                  <a:gd name="connsiteX3" fmla="*/ -725 w 431376"/>
                  <a:gd name="connsiteY3" fmla="*/ 107369 h 430631"/>
                  <a:gd name="connsiteX4" fmla="*/ 15634 w 431376"/>
                  <a:gd name="connsiteY4" fmla="*/ 121817 h 430631"/>
                  <a:gd name="connsiteX5" fmla="*/ 30082 w 431376"/>
                  <a:gd name="connsiteY5" fmla="*/ 107369 h 430631"/>
                  <a:gd name="connsiteX6" fmla="*/ 30082 w 431376"/>
                  <a:gd name="connsiteY6" fmla="*/ 81703 h 430631"/>
                  <a:gd name="connsiteX7" fmla="*/ 76309 w 431376"/>
                  <a:gd name="connsiteY7" fmla="*/ 30477 h 430631"/>
                  <a:gd name="connsiteX8" fmla="*/ 353617 w 431376"/>
                  <a:gd name="connsiteY8" fmla="*/ 30477 h 430631"/>
                  <a:gd name="connsiteX9" fmla="*/ 399845 w 431376"/>
                  <a:gd name="connsiteY9" fmla="*/ 81703 h 430631"/>
                  <a:gd name="connsiteX10" fmla="*/ 399845 w 431376"/>
                  <a:gd name="connsiteY10" fmla="*/ 348303 h 430631"/>
                  <a:gd name="connsiteX11" fmla="*/ 353617 w 431376"/>
                  <a:gd name="connsiteY11" fmla="*/ 399540 h 430631"/>
                  <a:gd name="connsiteX12" fmla="*/ 291992 w 431376"/>
                  <a:gd name="connsiteY12" fmla="*/ 399540 h 430631"/>
                  <a:gd name="connsiteX13" fmla="*/ 275265 w 431376"/>
                  <a:gd name="connsiteY13" fmla="*/ 413561 h 430631"/>
                  <a:gd name="connsiteX14" fmla="*/ 289285 w 431376"/>
                  <a:gd name="connsiteY14" fmla="*/ 430287 h 430631"/>
                  <a:gd name="connsiteX15" fmla="*/ 291992 w 431376"/>
                  <a:gd name="connsiteY15" fmla="*/ 430287 h 430631"/>
                  <a:gd name="connsiteX16" fmla="*/ 353617 w 431376"/>
                  <a:gd name="connsiteY16" fmla="*/ 430287 h 430631"/>
                  <a:gd name="connsiteX17" fmla="*/ 430651 w 431376"/>
                  <a:gd name="connsiteY17" fmla="*/ 348303 h 430631"/>
                  <a:gd name="connsiteX18" fmla="*/ 430651 w 431376"/>
                  <a:gd name="connsiteY18" fmla="*/ 81703 h 430631"/>
                  <a:gd name="connsiteX19" fmla="*/ 353617 w 431376"/>
                  <a:gd name="connsiteY19" fmla="*/ -282 h 43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1376" h="430631">
                    <a:moveTo>
                      <a:pt x="353617" y="-282"/>
                    </a:moveTo>
                    <a:lnTo>
                      <a:pt x="76309" y="-282"/>
                    </a:lnTo>
                    <a:cubicBezTo>
                      <a:pt x="33809" y="-282"/>
                      <a:pt x="-725" y="36520"/>
                      <a:pt x="-725" y="81703"/>
                    </a:cubicBezTo>
                    <a:lnTo>
                      <a:pt x="-725" y="107369"/>
                    </a:lnTo>
                    <a:cubicBezTo>
                      <a:pt x="-191" y="115881"/>
                      <a:pt x="7134" y="122339"/>
                      <a:pt x="15634" y="121817"/>
                    </a:cubicBezTo>
                    <a:cubicBezTo>
                      <a:pt x="23410" y="121330"/>
                      <a:pt x="29595" y="115145"/>
                      <a:pt x="30082" y="107369"/>
                    </a:cubicBezTo>
                    <a:lnTo>
                      <a:pt x="30082" y="81703"/>
                    </a:lnTo>
                    <a:cubicBezTo>
                      <a:pt x="30082" y="53484"/>
                      <a:pt x="50821" y="30477"/>
                      <a:pt x="76309" y="30477"/>
                    </a:cubicBezTo>
                    <a:lnTo>
                      <a:pt x="353617" y="30477"/>
                    </a:lnTo>
                    <a:cubicBezTo>
                      <a:pt x="379105" y="30477"/>
                      <a:pt x="399845" y="53484"/>
                      <a:pt x="399845" y="81703"/>
                    </a:cubicBezTo>
                    <a:lnTo>
                      <a:pt x="399845" y="348303"/>
                    </a:lnTo>
                    <a:cubicBezTo>
                      <a:pt x="399845" y="376533"/>
                      <a:pt x="379105" y="399540"/>
                      <a:pt x="353617" y="399540"/>
                    </a:cubicBezTo>
                    <a:lnTo>
                      <a:pt x="291992" y="399540"/>
                    </a:lnTo>
                    <a:cubicBezTo>
                      <a:pt x="283504" y="398792"/>
                      <a:pt x="276013" y="405072"/>
                      <a:pt x="275265" y="413561"/>
                    </a:cubicBezTo>
                    <a:cubicBezTo>
                      <a:pt x="274517" y="422049"/>
                      <a:pt x="280797" y="429540"/>
                      <a:pt x="289285" y="430287"/>
                    </a:cubicBezTo>
                    <a:cubicBezTo>
                      <a:pt x="290187" y="430371"/>
                      <a:pt x="291089" y="430371"/>
                      <a:pt x="291992" y="430287"/>
                    </a:cubicBezTo>
                    <a:lnTo>
                      <a:pt x="353617" y="430287"/>
                    </a:lnTo>
                    <a:cubicBezTo>
                      <a:pt x="396082" y="430287"/>
                      <a:pt x="430651" y="393486"/>
                      <a:pt x="430651" y="348303"/>
                    </a:cubicBezTo>
                    <a:lnTo>
                      <a:pt x="430651" y="81703"/>
                    </a:lnTo>
                    <a:cubicBezTo>
                      <a:pt x="430651" y="36508"/>
                      <a:pt x="396082" y="-282"/>
                      <a:pt x="353617" y="-282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038860" y="1651000"/>
            <a:ext cx="1858645" cy="4199255"/>
            <a:chOff x="2648" y="2461"/>
            <a:chExt cx="3120" cy="7185"/>
          </a:xfrm>
        </p:grpSpPr>
        <p:grpSp>
          <p:nvGrpSpPr>
            <p:cNvPr id="69" name="组合 68"/>
            <p:cNvGrpSpPr/>
            <p:nvPr/>
          </p:nvGrpSpPr>
          <p:grpSpPr>
            <a:xfrm>
              <a:off x="2648" y="2461"/>
              <a:ext cx="3120" cy="7185"/>
              <a:chOff x="5922" y="1990"/>
              <a:chExt cx="2470" cy="5688"/>
            </a:xfrm>
          </p:grpSpPr>
          <p:grpSp>
            <p:nvGrpSpPr>
              <p:cNvPr id="70" name="Group 3"/>
              <p:cNvGrpSpPr/>
              <p:nvPr/>
            </p:nvGrpSpPr>
            <p:grpSpPr>
              <a:xfrm>
                <a:off x="6746" y="1990"/>
                <a:ext cx="821" cy="5688"/>
                <a:chOff x="4160049" y="1274619"/>
                <a:chExt cx="695459" cy="48161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1" name="Rectangle 4"/>
                <p:cNvSpPr/>
                <p:nvPr/>
              </p:nvSpPr>
              <p:spPr>
                <a:xfrm>
                  <a:off x="4160049" y="1274619"/>
                  <a:ext cx="695459" cy="4059772"/>
                </a:xfrm>
                <a:prstGeom prst="rect">
                  <a:avLst/>
                </a:prstGeom>
                <a:gradFill flip="none" rotWithShape="1">
                  <a:gsLst>
                    <a:gs pos="3896">
                      <a:schemeClr val="bg1"/>
                    </a:gs>
                    <a:gs pos="81000">
                      <a:srgbClr val="F1DCA5">
                        <a:alpha val="100000"/>
                      </a:srgbClr>
                    </a:gs>
                    <a:gs pos="97000">
                      <a:srgbClr val="E3B84B"/>
                    </a:gs>
                  </a:gsLst>
                  <a:lin ang="16200000" scaled="1"/>
                </a:gradFill>
                <a:ln w="635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7400000" scaled="0"/>
                  </a:gra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2" name="Isosceles Triangle 5"/>
                <p:cNvSpPr/>
                <p:nvPr/>
              </p:nvSpPr>
              <p:spPr>
                <a:xfrm flipV="1">
                  <a:off x="4160049" y="5334390"/>
                  <a:ext cx="695459" cy="756386"/>
                </a:xfrm>
                <a:prstGeom prst="triangle">
                  <a:avLst/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8" name="Isosceles Triangle 6"/>
                <p:cNvSpPr/>
                <p:nvPr/>
              </p:nvSpPr>
              <p:spPr>
                <a:xfrm flipV="1">
                  <a:off x="4399999" y="5852463"/>
                  <a:ext cx="220319" cy="23831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</p:grpSp>
          <p:sp>
            <p:nvSpPr>
              <p:cNvPr id="79" name="Diamond 8"/>
              <p:cNvSpPr/>
              <p:nvPr/>
            </p:nvSpPr>
            <p:spPr>
              <a:xfrm>
                <a:off x="5922" y="486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0" name="Diamond 13"/>
              <p:cNvSpPr/>
              <p:nvPr/>
            </p:nvSpPr>
            <p:spPr>
              <a:xfrm>
                <a:off x="6746" y="199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1" name="Diamond 16"/>
              <p:cNvSpPr/>
              <p:nvPr/>
            </p:nvSpPr>
            <p:spPr>
              <a:xfrm>
                <a:off x="6745" y="3918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Diamond 22"/>
              <p:cNvSpPr/>
              <p:nvPr/>
            </p:nvSpPr>
            <p:spPr>
              <a:xfrm>
                <a:off x="5922" y="2954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83" name="AutoShape 123"/>
            <p:cNvSpPr/>
            <p:nvPr/>
          </p:nvSpPr>
          <p:spPr bwMode="auto">
            <a:xfrm>
              <a:off x="4366" y="5536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4562" y="5731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4625" y="5796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6" name="AutoShape 123"/>
            <p:cNvSpPr/>
            <p:nvPr/>
          </p:nvSpPr>
          <p:spPr bwMode="auto">
            <a:xfrm>
              <a:off x="3342" y="4330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7" name="AutoShape 124"/>
            <p:cNvSpPr/>
            <p:nvPr/>
          </p:nvSpPr>
          <p:spPr bwMode="auto">
            <a:xfrm>
              <a:off x="3538" y="4525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8" name="AutoShape 125"/>
            <p:cNvSpPr/>
            <p:nvPr/>
          </p:nvSpPr>
          <p:spPr bwMode="auto">
            <a:xfrm>
              <a:off x="3601" y="4590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47261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实施科教兴国战略，强化现代化建设人才支撑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五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24000" y="2061938"/>
            <a:ext cx="5039995" cy="3268345"/>
            <a:chOff x="6955" y="3359"/>
            <a:chExt cx="7937" cy="5147"/>
          </a:xfrm>
        </p:grpSpPr>
        <p:sp>
          <p:nvSpPr>
            <p:cNvPr id="17" name="文本框 16"/>
            <p:cNvSpPr txBox="1"/>
            <p:nvPr/>
          </p:nvSpPr>
          <p:spPr>
            <a:xfrm flipH="1">
              <a:off x="8917" y="7876"/>
              <a:ext cx="291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955" y="3359"/>
              <a:ext cx="1024" cy="843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8253" y="3359"/>
              <a:ext cx="663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加快实施创新驱动发展战略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77" y="3504"/>
              <a:ext cx="580" cy="542"/>
              <a:chOff x="4105275" y="-894228"/>
              <a:chExt cx="368011" cy="344440"/>
            </a:xfrm>
            <a:solidFill>
              <a:sysClr val="window" lastClr="FFFFFF"/>
            </a:solidFill>
          </p:grpSpPr>
          <p:sp>
            <p:nvSpPr>
              <p:cNvPr id="29" name="任意多边形: 形状 40"/>
              <p:cNvSpPr/>
              <p:nvPr/>
            </p:nvSpPr>
            <p:spPr>
              <a:xfrm>
                <a:off x="4105275" y="-894228"/>
                <a:ext cx="368011" cy="216300"/>
              </a:xfrm>
              <a:custGeom>
                <a:avLst/>
                <a:gdLst>
                  <a:gd name="connsiteX0" fmla="*/ 433609 w 454037"/>
                  <a:gd name="connsiteY0" fmla="*/ 125344 h 266862"/>
                  <a:gd name="connsiteX1" fmla="*/ 431686 w 454037"/>
                  <a:gd name="connsiteY1" fmla="*/ 89468 h 266862"/>
                  <a:gd name="connsiteX2" fmla="*/ 254266 w 454037"/>
                  <a:gd name="connsiteY2" fmla="*/ 6985 h 266862"/>
                  <a:gd name="connsiteX3" fmla="*/ 192700 w 454037"/>
                  <a:gd name="connsiteY3" fmla="*/ 11912 h 266862"/>
                  <a:gd name="connsiteX4" fmla="*/ 26498 w 454037"/>
                  <a:gd name="connsiteY4" fmla="*/ 85432 h 266862"/>
                  <a:gd name="connsiteX5" fmla="*/ 25738 w 454037"/>
                  <a:gd name="connsiteY5" fmla="*/ 132515 h 266862"/>
                  <a:gd name="connsiteX6" fmla="*/ 176103 w 454037"/>
                  <a:gd name="connsiteY6" fmla="*/ 204124 h 266862"/>
                  <a:gd name="connsiteX7" fmla="*/ 176103 w 454037"/>
                  <a:gd name="connsiteY7" fmla="*/ 163761 h 266862"/>
                  <a:gd name="connsiteX8" fmla="*/ 168874 w 454037"/>
                  <a:gd name="connsiteY8" fmla="*/ 156460 h 266862"/>
                  <a:gd name="connsiteX9" fmla="*/ 138423 w 454037"/>
                  <a:gd name="connsiteY9" fmla="*/ 156080 h 266862"/>
                  <a:gd name="connsiteX10" fmla="*/ 131193 w 454037"/>
                  <a:gd name="connsiteY10" fmla="*/ 148684 h 266862"/>
                  <a:gd name="connsiteX11" fmla="*/ 133330 w 454037"/>
                  <a:gd name="connsiteY11" fmla="*/ 143603 h 266862"/>
                  <a:gd name="connsiteX12" fmla="*/ 217357 w 454037"/>
                  <a:gd name="connsiteY12" fmla="*/ 59588 h 266862"/>
                  <a:gd name="connsiteX13" fmla="*/ 227685 w 454037"/>
                  <a:gd name="connsiteY13" fmla="*/ 59576 h 266862"/>
                  <a:gd name="connsiteX14" fmla="*/ 227697 w 454037"/>
                  <a:gd name="connsiteY14" fmla="*/ 59588 h 266862"/>
                  <a:gd name="connsiteX15" fmla="*/ 313410 w 454037"/>
                  <a:gd name="connsiteY15" fmla="*/ 145395 h 266862"/>
                  <a:gd name="connsiteX16" fmla="*/ 313398 w 454037"/>
                  <a:gd name="connsiteY16" fmla="*/ 155735 h 266862"/>
                  <a:gd name="connsiteX17" fmla="*/ 308163 w 454037"/>
                  <a:gd name="connsiteY17" fmla="*/ 157872 h 266862"/>
                  <a:gd name="connsiteX18" fmla="*/ 278389 w 454037"/>
                  <a:gd name="connsiteY18" fmla="*/ 157564 h 266862"/>
                  <a:gd name="connsiteX19" fmla="*/ 271005 w 454037"/>
                  <a:gd name="connsiteY19" fmla="*/ 164806 h 266862"/>
                  <a:gd name="connsiteX20" fmla="*/ 271005 w 454037"/>
                  <a:gd name="connsiteY20" fmla="*/ 164877 h 266862"/>
                  <a:gd name="connsiteX21" fmla="*/ 271005 w 454037"/>
                  <a:gd name="connsiteY21" fmla="*/ 204872 h 266862"/>
                  <a:gd name="connsiteX22" fmla="*/ 405153 w 454037"/>
                  <a:gd name="connsiteY22" fmla="*/ 139270 h 266862"/>
                  <a:gd name="connsiteX23" fmla="*/ 405153 w 454037"/>
                  <a:gd name="connsiteY23" fmla="*/ 209229 h 266862"/>
                  <a:gd name="connsiteX24" fmla="*/ 386681 w 454037"/>
                  <a:gd name="connsiteY24" fmla="*/ 232972 h 266862"/>
                  <a:gd name="connsiteX25" fmla="*/ 417476 w 454037"/>
                  <a:gd name="connsiteY25" fmla="*/ 266580 h 266862"/>
                  <a:gd name="connsiteX26" fmla="*/ 450942 w 454037"/>
                  <a:gd name="connsiteY26" fmla="*/ 232972 h 266862"/>
                  <a:gd name="connsiteX27" fmla="*/ 433633 w 454037"/>
                  <a:gd name="connsiteY27" fmla="*/ 209644 h 2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037" h="266862">
                    <a:moveTo>
                      <a:pt x="433609" y="125344"/>
                    </a:moveTo>
                    <a:cubicBezTo>
                      <a:pt x="445160" y="116820"/>
                      <a:pt x="472477" y="110089"/>
                      <a:pt x="431686" y="89468"/>
                    </a:cubicBezTo>
                    <a:cubicBezTo>
                      <a:pt x="384734" y="67043"/>
                      <a:pt x="295448" y="26704"/>
                      <a:pt x="254266" y="6985"/>
                    </a:cubicBezTo>
                    <a:cubicBezTo>
                      <a:pt x="231175" y="-6074"/>
                      <a:pt x="217713" y="254"/>
                      <a:pt x="192700" y="11912"/>
                    </a:cubicBezTo>
                    <a:cubicBezTo>
                      <a:pt x="150366" y="30289"/>
                      <a:pt x="74946" y="64360"/>
                      <a:pt x="26498" y="85432"/>
                    </a:cubicBezTo>
                    <a:cubicBezTo>
                      <a:pt x="-10826" y="101566"/>
                      <a:pt x="-8511" y="113675"/>
                      <a:pt x="25738" y="132515"/>
                    </a:cubicBezTo>
                    <a:cubicBezTo>
                      <a:pt x="66826" y="155071"/>
                      <a:pt x="137984" y="187219"/>
                      <a:pt x="176103" y="204124"/>
                    </a:cubicBezTo>
                    <a:lnTo>
                      <a:pt x="176103" y="163761"/>
                    </a:lnTo>
                    <a:cubicBezTo>
                      <a:pt x="176103" y="159760"/>
                      <a:pt x="172874" y="156495"/>
                      <a:pt x="168874" y="156460"/>
                    </a:cubicBezTo>
                    <a:lnTo>
                      <a:pt x="138423" y="156080"/>
                    </a:lnTo>
                    <a:cubicBezTo>
                      <a:pt x="134387" y="156032"/>
                      <a:pt x="131146" y="152720"/>
                      <a:pt x="131193" y="148684"/>
                    </a:cubicBezTo>
                    <a:cubicBezTo>
                      <a:pt x="131217" y="146772"/>
                      <a:pt x="131989" y="144956"/>
                      <a:pt x="133330" y="143603"/>
                    </a:cubicBezTo>
                    <a:lnTo>
                      <a:pt x="217357" y="59588"/>
                    </a:lnTo>
                    <a:cubicBezTo>
                      <a:pt x="220206" y="56727"/>
                      <a:pt x="224824" y="56727"/>
                      <a:pt x="227685" y="59576"/>
                    </a:cubicBezTo>
                    <a:cubicBezTo>
                      <a:pt x="227685" y="59576"/>
                      <a:pt x="227697" y="59588"/>
                      <a:pt x="227697" y="59588"/>
                    </a:cubicBezTo>
                    <a:lnTo>
                      <a:pt x="313410" y="145395"/>
                    </a:lnTo>
                    <a:cubicBezTo>
                      <a:pt x="316259" y="148256"/>
                      <a:pt x="316259" y="152886"/>
                      <a:pt x="313398" y="155735"/>
                    </a:cubicBezTo>
                    <a:cubicBezTo>
                      <a:pt x="312009" y="157124"/>
                      <a:pt x="310121" y="157896"/>
                      <a:pt x="308163" y="157872"/>
                    </a:cubicBezTo>
                    <a:lnTo>
                      <a:pt x="278389" y="157564"/>
                    </a:lnTo>
                    <a:cubicBezTo>
                      <a:pt x="274352" y="157528"/>
                      <a:pt x="271040" y="160769"/>
                      <a:pt x="271005" y="164806"/>
                    </a:cubicBezTo>
                    <a:cubicBezTo>
                      <a:pt x="271005" y="164829"/>
                      <a:pt x="271005" y="164853"/>
                      <a:pt x="271005" y="164877"/>
                    </a:cubicBezTo>
                    <a:lnTo>
                      <a:pt x="271005" y="204872"/>
                    </a:lnTo>
                    <a:cubicBezTo>
                      <a:pt x="292267" y="193855"/>
                      <a:pt x="325186" y="176962"/>
                      <a:pt x="405153" y="139270"/>
                    </a:cubicBezTo>
                    <a:lnTo>
                      <a:pt x="405153" y="209229"/>
                    </a:lnTo>
                    <a:lnTo>
                      <a:pt x="386681" y="232972"/>
                    </a:lnTo>
                    <a:lnTo>
                      <a:pt x="417476" y="266580"/>
                    </a:lnTo>
                    <a:lnTo>
                      <a:pt x="450942" y="232972"/>
                    </a:lnTo>
                    <a:lnTo>
                      <a:pt x="433633" y="209644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52" name="任意多边形: 形状 41"/>
              <p:cNvSpPr/>
              <p:nvPr/>
            </p:nvSpPr>
            <p:spPr>
              <a:xfrm>
                <a:off x="4165993" y="-732996"/>
                <a:ext cx="243462" cy="183208"/>
              </a:xfrm>
              <a:custGeom>
                <a:avLst/>
                <a:gdLst>
                  <a:gd name="connsiteX0" fmla="*/ 188781 w 300374"/>
                  <a:gd name="connsiteY0" fmla="*/ 133783 h 226034"/>
                  <a:gd name="connsiteX1" fmla="*/ 108458 w 300374"/>
                  <a:gd name="connsiteY1" fmla="*/ 133783 h 226034"/>
                  <a:gd name="connsiteX2" fmla="*/ 101145 w 300374"/>
                  <a:gd name="connsiteY2" fmla="*/ 126471 h 226034"/>
                  <a:gd name="connsiteX3" fmla="*/ 101145 w 300374"/>
                  <a:gd name="connsiteY3" fmla="*/ 51288 h 226034"/>
                  <a:gd name="connsiteX4" fmla="*/ -725 w 300374"/>
                  <a:gd name="connsiteY4" fmla="*/ 10165 h 226034"/>
                  <a:gd name="connsiteX5" fmla="*/ -725 w 300374"/>
                  <a:gd name="connsiteY5" fmla="*/ 161171 h 226034"/>
                  <a:gd name="connsiteX6" fmla="*/ 153487 w 300374"/>
                  <a:gd name="connsiteY6" fmla="*/ 225752 h 226034"/>
                  <a:gd name="connsiteX7" fmla="*/ 299649 w 300374"/>
                  <a:gd name="connsiteY7" fmla="*/ 161171 h 226034"/>
                  <a:gd name="connsiteX8" fmla="*/ 299649 w 300374"/>
                  <a:gd name="connsiteY8" fmla="*/ -282 h 226034"/>
                  <a:gd name="connsiteX9" fmla="*/ 196093 w 300374"/>
                  <a:gd name="connsiteY9" fmla="*/ 53555 h 226034"/>
                  <a:gd name="connsiteX10" fmla="*/ 196093 w 300374"/>
                  <a:gd name="connsiteY10" fmla="*/ 126423 h 226034"/>
                  <a:gd name="connsiteX11" fmla="*/ 188828 w 300374"/>
                  <a:gd name="connsiteY11" fmla="*/ 133783 h 226034"/>
                  <a:gd name="connsiteX12" fmla="*/ 188781 w 300374"/>
                  <a:gd name="connsiteY12" fmla="*/ 133783 h 22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374" h="226034">
                    <a:moveTo>
                      <a:pt x="188781" y="133783"/>
                    </a:moveTo>
                    <a:lnTo>
                      <a:pt x="108458" y="133783"/>
                    </a:lnTo>
                    <a:cubicBezTo>
                      <a:pt x="104421" y="133783"/>
                      <a:pt x="101145" y="130507"/>
                      <a:pt x="101145" y="126471"/>
                    </a:cubicBezTo>
                    <a:lnTo>
                      <a:pt x="101145" y="51288"/>
                    </a:lnTo>
                    <a:cubicBezTo>
                      <a:pt x="61862" y="36104"/>
                      <a:pt x="29001" y="23829"/>
                      <a:pt x="-725" y="10165"/>
                    </a:cubicBezTo>
                    <a:lnTo>
                      <a:pt x="-725" y="161171"/>
                    </a:lnTo>
                    <a:cubicBezTo>
                      <a:pt x="-725" y="161171"/>
                      <a:pt x="53374" y="225752"/>
                      <a:pt x="153487" y="225752"/>
                    </a:cubicBezTo>
                    <a:cubicBezTo>
                      <a:pt x="246904" y="225752"/>
                      <a:pt x="299649" y="161171"/>
                      <a:pt x="299649" y="161171"/>
                    </a:cubicBezTo>
                    <a:lnTo>
                      <a:pt x="299649" y="-282"/>
                    </a:lnTo>
                    <a:cubicBezTo>
                      <a:pt x="259891" y="19341"/>
                      <a:pt x="223505" y="40402"/>
                      <a:pt x="196093" y="53555"/>
                    </a:cubicBezTo>
                    <a:lnTo>
                      <a:pt x="196093" y="126423"/>
                    </a:lnTo>
                    <a:cubicBezTo>
                      <a:pt x="196117" y="130459"/>
                      <a:pt x="192864" y="133760"/>
                      <a:pt x="188828" y="133783"/>
                    </a:cubicBezTo>
                    <a:cubicBezTo>
                      <a:pt x="188816" y="133783"/>
                      <a:pt x="188793" y="133783"/>
                      <a:pt x="188781" y="133783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74" name="任意多边形: 形状 51"/>
            <p:cNvSpPr/>
            <p:nvPr/>
          </p:nvSpPr>
          <p:spPr>
            <a:xfrm>
              <a:off x="7487" y="6625"/>
              <a:ext cx="192" cy="34"/>
            </a:xfrm>
            <a:custGeom>
              <a:avLst/>
              <a:gdLst>
                <a:gd name="connsiteX0" fmla="*/ 147373 w 160705"/>
                <a:gd name="connsiteY0" fmla="*/ -282 h 28491"/>
                <a:gd name="connsiteX1" fmla="*/ 11882 w 160705"/>
                <a:gd name="connsiteY1" fmla="*/ -282 h 28491"/>
                <a:gd name="connsiteX2" fmla="*/ -725 w 160705"/>
                <a:gd name="connsiteY2" fmla="*/ 13964 h 28491"/>
                <a:gd name="connsiteX3" fmla="*/ 11882 w 160705"/>
                <a:gd name="connsiteY3" fmla="*/ 28210 h 28491"/>
                <a:gd name="connsiteX4" fmla="*/ 147373 w 160705"/>
                <a:gd name="connsiteY4" fmla="*/ 28210 h 28491"/>
                <a:gd name="connsiteX5" fmla="*/ 159980 w 160705"/>
                <a:gd name="connsiteY5" fmla="*/ 13964 h 28491"/>
                <a:gd name="connsiteX6" fmla="*/ 147373 w 160705"/>
                <a:gd name="connsiteY6" fmla="*/ -282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05" h="28491">
                  <a:moveTo>
                    <a:pt x="147373" y="-282"/>
                  </a:moveTo>
                  <a:lnTo>
                    <a:pt x="11882" y="-282"/>
                  </a:lnTo>
                  <a:cubicBezTo>
                    <a:pt x="4926" y="-282"/>
                    <a:pt x="-725" y="6105"/>
                    <a:pt x="-725" y="13964"/>
                  </a:cubicBezTo>
                  <a:cubicBezTo>
                    <a:pt x="-725" y="21823"/>
                    <a:pt x="4926" y="28210"/>
                    <a:pt x="11882" y="28210"/>
                  </a:cubicBezTo>
                  <a:lnTo>
                    <a:pt x="147373" y="28210"/>
                  </a:lnTo>
                  <a:cubicBezTo>
                    <a:pt x="154341" y="28210"/>
                    <a:pt x="159980" y="21835"/>
                    <a:pt x="159980" y="13964"/>
                  </a:cubicBezTo>
                  <a:cubicBezTo>
                    <a:pt x="159980" y="6093"/>
                    <a:pt x="154341" y="-282"/>
                    <a:pt x="147373" y="-282"/>
                  </a:cubicBezTo>
                  <a:close/>
                </a:path>
              </a:pathLst>
            </a:custGeom>
            <a:solidFill>
              <a:sysClr val="window" lastClr="FFFFFF"/>
            </a:solidFill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38860" y="1651000"/>
            <a:ext cx="1858645" cy="4199255"/>
            <a:chOff x="2648" y="2461"/>
            <a:chExt cx="3120" cy="7185"/>
          </a:xfrm>
        </p:grpSpPr>
        <p:grpSp>
          <p:nvGrpSpPr>
            <p:cNvPr id="69" name="组合 68"/>
            <p:cNvGrpSpPr/>
            <p:nvPr/>
          </p:nvGrpSpPr>
          <p:grpSpPr>
            <a:xfrm>
              <a:off x="2648" y="2461"/>
              <a:ext cx="3120" cy="7185"/>
              <a:chOff x="5922" y="1990"/>
              <a:chExt cx="2470" cy="5688"/>
            </a:xfrm>
          </p:grpSpPr>
          <p:grpSp>
            <p:nvGrpSpPr>
              <p:cNvPr id="70" name="Group 3"/>
              <p:cNvGrpSpPr/>
              <p:nvPr/>
            </p:nvGrpSpPr>
            <p:grpSpPr>
              <a:xfrm>
                <a:off x="6746" y="1990"/>
                <a:ext cx="821" cy="5688"/>
                <a:chOff x="4160049" y="1274619"/>
                <a:chExt cx="695459" cy="48161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1" name="Rectangle 4"/>
                <p:cNvSpPr/>
                <p:nvPr/>
              </p:nvSpPr>
              <p:spPr>
                <a:xfrm>
                  <a:off x="4160049" y="1274619"/>
                  <a:ext cx="695459" cy="4059772"/>
                </a:xfrm>
                <a:prstGeom prst="rect">
                  <a:avLst/>
                </a:prstGeom>
                <a:gradFill flip="none" rotWithShape="1">
                  <a:gsLst>
                    <a:gs pos="3896">
                      <a:schemeClr val="bg1"/>
                    </a:gs>
                    <a:gs pos="81000">
                      <a:srgbClr val="F1DCA5">
                        <a:alpha val="100000"/>
                      </a:srgbClr>
                    </a:gs>
                    <a:gs pos="97000">
                      <a:srgbClr val="E3B84B"/>
                    </a:gs>
                  </a:gsLst>
                  <a:lin ang="16200000" scaled="1"/>
                </a:gradFill>
                <a:ln w="635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7400000" scaled="0"/>
                  </a:gra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2" name="Isosceles Triangle 5"/>
                <p:cNvSpPr/>
                <p:nvPr/>
              </p:nvSpPr>
              <p:spPr>
                <a:xfrm flipV="1">
                  <a:off x="4160049" y="5334390"/>
                  <a:ext cx="695459" cy="756386"/>
                </a:xfrm>
                <a:prstGeom prst="triangle">
                  <a:avLst/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8" name="Isosceles Triangle 6"/>
                <p:cNvSpPr/>
                <p:nvPr/>
              </p:nvSpPr>
              <p:spPr>
                <a:xfrm flipV="1">
                  <a:off x="4399999" y="5852463"/>
                  <a:ext cx="220319" cy="23831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</p:grpSp>
          <p:sp>
            <p:nvSpPr>
              <p:cNvPr id="79" name="Diamond 8"/>
              <p:cNvSpPr/>
              <p:nvPr/>
            </p:nvSpPr>
            <p:spPr>
              <a:xfrm>
                <a:off x="5922" y="486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0" name="Diamond 13"/>
              <p:cNvSpPr/>
              <p:nvPr/>
            </p:nvSpPr>
            <p:spPr>
              <a:xfrm>
                <a:off x="6746" y="199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1" name="Diamond 16"/>
              <p:cNvSpPr/>
              <p:nvPr/>
            </p:nvSpPr>
            <p:spPr>
              <a:xfrm>
                <a:off x="6745" y="3918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Diamond 22"/>
              <p:cNvSpPr/>
              <p:nvPr/>
            </p:nvSpPr>
            <p:spPr>
              <a:xfrm>
                <a:off x="5922" y="2954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83" name="AutoShape 123"/>
            <p:cNvSpPr/>
            <p:nvPr/>
          </p:nvSpPr>
          <p:spPr bwMode="auto">
            <a:xfrm>
              <a:off x="4366" y="5536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4562" y="5731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4625" y="5796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6" name="AutoShape 123"/>
            <p:cNvSpPr/>
            <p:nvPr/>
          </p:nvSpPr>
          <p:spPr bwMode="auto">
            <a:xfrm>
              <a:off x="3342" y="4330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7" name="AutoShape 124"/>
            <p:cNvSpPr/>
            <p:nvPr/>
          </p:nvSpPr>
          <p:spPr bwMode="auto">
            <a:xfrm>
              <a:off x="3538" y="4525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8" name="AutoShape 125"/>
            <p:cNvSpPr/>
            <p:nvPr/>
          </p:nvSpPr>
          <p:spPr bwMode="auto">
            <a:xfrm>
              <a:off x="3601" y="4590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16051" y="2818198"/>
            <a:ext cx="7043949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    </a:t>
            </a:r>
            <a:r>
              <a:rPr lang="zh-CN" altLang="zh-CN" sz="2000" b="1" dirty="0" smtClean="0"/>
              <a:t>以</a:t>
            </a:r>
            <a:r>
              <a:rPr lang="zh-CN" altLang="zh-CN" sz="2000" b="1" dirty="0"/>
              <a:t>国家战略需求为导向，集聚力量进行原创性引领性科技攻关，坚决打赢关键核心技术攻坚战。加快实施一批具有战略性全局性前瞻性的国家重大科技项目。加强基础研究，突出原创，鼓励自由探索。加强企业主导的产学研深度融合，强化目标导向，提高科技成果转化和产业化水平。</a:t>
            </a:r>
          </a:p>
        </p:txBody>
      </p:sp>
    </p:spTree>
    <p:extLst>
      <p:ext uri="{BB962C8B-B14F-4D97-AF65-F5344CB8AC3E}">
        <p14:creationId xmlns:p14="http://schemas.microsoft.com/office/powerpoint/2010/main" val="55646330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\Users\hp\Desktop\大会.png大会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39470" y="2257425"/>
            <a:ext cx="4451985" cy="2670810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5734685" y="2491740"/>
            <a:ext cx="5589270" cy="33553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3900" algn="dist">
              <a:lnSpc>
                <a:spcPts val="4000"/>
              </a:lnSpc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xmlns="" val="200" checksum="4021960872"/>
                </a:ext>
              </a:extLst>
            </a:pPr>
            <a:r>
              <a:rPr sz="2800" b="1" spc="5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中国共产党第二十次全国代表大会10月16日上午在人民大会堂</a:t>
            </a:r>
            <a:r>
              <a:rPr sz="2800" b="1" spc="2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开幕</a:t>
            </a:r>
            <a:r>
              <a:rPr lang="zh-CN" sz="2800" b="1" spc="2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r>
              <a:rPr sz="2800" b="1" spc="2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习近平代表第十九届中央</a:t>
            </a:r>
          </a:p>
          <a:p>
            <a:pPr algn="l">
              <a:lnSpc>
                <a:spcPts val="4000"/>
              </a:lnSpc>
              <a:spcAft>
                <a:spcPts val="0"/>
              </a:spcAft>
            </a:pPr>
            <a:r>
              <a:rPr sz="2800" b="1" spc="14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委员会向党的二十大作报告。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实施科教兴国战略，强化现代化建设人才支撑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五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20055" y="1917289"/>
            <a:ext cx="7199630" cy="4662318"/>
            <a:chOff x="6048" y="3123"/>
            <a:chExt cx="11338" cy="5231"/>
          </a:xfrm>
        </p:grpSpPr>
        <p:sp>
          <p:nvSpPr>
            <p:cNvPr id="3" name="椭圆 2"/>
            <p:cNvSpPr/>
            <p:nvPr/>
          </p:nvSpPr>
          <p:spPr>
            <a:xfrm>
              <a:off x="6697" y="3123"/>
              <a:ext cx="1061" cy="927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23" y="3284"/>
              <a:ext cx="4288" cy="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深入实施人才强国战略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6048" y="4676"/>
              <a:ext cx="11338" cy="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800" dirty="0" smtClean="0"/>
                <a:t>    </a:t>
              </a:r>
              <a:r>
                <a:rPr lang="zh-CN" altLang="zh-CN" sz="1800" b="1" dirty="0" smtClean="0"/>
                <a:t>实施</a:t>
              </a:r>
              <a:r>
                <a:rPr lang="zh-CN" altLang="zh-CN" sz="1800" b="1" dirty="0"/>
                <a:t>更加积极、更加开放、更加有效的人才政策。完善人才战略布局，建设规模宏大、结构合理、素质优良的人才队伍。加快建设世界重要人才中心和创新高地，加快建设国家战略人才力量，努力培养造就更多大师、战略科学家、一流科技领军人才和创新团队、青年科技人才、卓越工程师、大国工匠、高技能人才。加强人才国际交流，用好用活各类人才。深化人才发展体制机制改革，不拘一格，把各方面优秀人才集聚到党和人民事业中来。</a:t>
              </a:r>
            </a:p>
            <a:p>
              <a:pPr algn="l">
                <a:defRPr/>
              </a:pP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941" y="3509"/>
              <a:ext cx="841" cy="842"/>
              <a:chOff x="3952671" y="-891368"/>
              <a:chExt cx="533240" cy="535437"/>
            </a:xfrm>
            <a:solidFill>
              <a:sysClr val="window" lastClr="FFFFFF"/>
            </a:solidFill>
          </p:grpSpPr>
          <p:sp>
            <p:nvSpPr>
              <p:cNvPr id="29" name="任意多边形: 形状 40"/>
              <p:cNvSpPr/>
              <p:nvPr/>
            </p:nvSpPr>
            <p:spPr>
              <a:xfrm>
                <a:off x="3952671" y="-891368"/>
                <a:ext cx="368011" cy="216300"/>
              </a:xfrm>
              <a:custGeom>
                <a:avLst/>
                <a:gdLst>
                  <a:gd name="connsiteX0" fmla="*/ 433609 w 454037"/>
                  <a:gd name="connsiteY0" fmla="*/ 125344 h 266862"/>
                  <a:gd name="connsiteX1" fmla="*/ 431686 w 454037"/>
                  <a:gd name="connsiteY1" fmla="*/ 89468 h 266862"/>
                  <a:gd name="connsiteX2" fmla="*/ 254266 w 454037"/>
                  <a:gd name="connsiteY2" fmla="*/ 6985 h 266862"/>
                  <a:gd name="connsiteX3" fmla="*/ 192700 w 454037"/>
                  <a:gd name="connsiteY3" fmla="*/ 11912 h 266862"/>
                  <a:gd name="connsiteX4" fmla="*/ 26498 w 454037"/>
                  <a:gd name="connsiteY4" fmla="*/ 85432 h 266862"/>
                  <a:gd name="connsiteX5" fmla="*/ 25738 w 454037"/>
                  <a:gd name="connsiteY5" fmla="*/ 132515 h 266862"/>
                  <a:gd name="connsiteX6" fmla="*/ 176103 w 454037"/>
                  <a:gd name="connsiteY6" fmla="*/ 204124 h 266862"/>
                  <a:gd name="connsiteX7" fmla="*/ 176103 w 454037"/>
                  <a:gd name="connsiteY7" fmla="*/ 163761 h 266862"/>
                  <a:gd name="connsiteX8" fmla="*/ 168874 w 454037"/>
                  <a:gd name="connsiteY8" fmla="*/ 156460 h 266862"/>
                  <a:gd name="connsiteX9" fmla="*/ 138423 w 454037"/>
                  <a:gd name="connsiteY9" fmla="*/ 156080 h 266862"/>
                  <a:gd name="connsiteX10" fmla="*/ 131193 w 454037"/>
                  <a:gd name="connsiteY10" fmla="*/ 148684 h 266862"/>
                  <a:gd name="connsiteX11" fmla="*/ 133330 w 454037"/>
                  <a:gd name="connsiteY11" fmla="*/ 143603 h 266862"/>
                  <a:gd name="connsiteX12" fmla="*/ 217357 w 454037"/>
                  <a:gd name="connsiteY12" fmla="*/ 59588 h 266862"/>
                  <a:gd name="connsiteX13" fmla="*/ 227685 w 454037"/>
                  <a:gd name="connsiteY13" fmla="*/ 59576 h 266862"/>
                  <a:gd name="connsiteX14" fmla="*/ 227697 w 454037"/>
                  <a:gd name="connsiteY14" fmla="*/ 59588 h 266862"/>
                  <a:gd name="connsiteX15" fmla="*/ 313410 w 454037"/>
                  <a:gd name="connsiteY15" fmla="*/ 145395 h 266862"/>
                  <a:gd name="connsiteX16" fmla="*/ 313398 w 454037"/>
                  <a:gd name="connsiteY16" fmla="*/ 155735 h 266862"/>
                  <a:gd name="connsiteX17" fmla="*/ 308163 w 454037"/>
                  <a:gd name="connsiteY17" fmla="*/ 157872 h 266862"/>
                  <a:gd name="connsiteX18" fmla="*/ 278389 w 454037"/>
                  <a:gd name="connsiteY18" fmla="*/ 157564 h 266862"/>
                  <a:gd name="connsiteX19" fmla="*/ 271005 w 454037"/>
                  <a:gd name="connsiteY19" fmla="*/ 164806 h 266862"/>
                  <a:gd name="connsiteX20" fmla="*/ 271005 w 454037"/>
                  <a:gd name="connsiteY20" fmla="*/ 164877 h 266862"/>
                  <a:gd name="connsiteX21" fmla="*/ 271005 w 454037"/>
                  <a:gd name="connsiteY21" fmla="*/ 204872 h 266862"/>
                  <a:gd name="connsiteX22" fmla="*/ 405153 w 454037"/>
                  <a:gd name="connsiteY22" fmla="*/ 139270 h 266862"/>
                  <a:gd name="connsiteX23" fmla="*/ 405153 w 454037"/>
                  <a:gd name="connsiteY23" fmla="*/ 209229 h 266862"/>
                  <a:gd name="connsiteX24" fmla="*/ 386681 w 454037"/>
                  <a:gd name="connsiteY24" fmla="*/ 232972 h 266862"/>
                  <a:gd name="connsiteX25" fmla="*/ 417476 w 454037"/>
                  <a:gd name="connsiteY25" fmla="*/ 266580 h 266862"/>
                  <a:gd name="connsiteX26" fmla="*/ 450942 w 454037"/>
                  <a:gd name="connsiteY26" fmla="*/ 232972 h 266862"/>
                  <a:gd name="connsiteX27" fmla="*/ 433633 w 454037"/>
                  <a:gd name="connsiteY27" fmla="*/ 209644 h 2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037" h="266862">
                    <a:moveTo>
                      <a:pt x="433609" y="125344"/>
                    </a:moveTo>
                    <a:cubicBezTo>
                      <a:pt x="445160" y="116820"/>
                      <a:pt x="472477" y="110089"/>
                      <a:pt x="431686" y="89468"/>
                    </a:cubicBezTo>
                    <a:cubicBezTo>
                      <a:pt x="384734" y="67043"/>
                      <a:pt x="295448" y="26704"/>
                      <a:pt x="254266" y="6985"/>
                    </a:cubicBezTo>
                    <a:cubicBezTo>
                      <a:pt x="231175" y="-6074"/>
                      <a:pt x="217713" y="254"/>
                      <a:pt x="192700" y="11912"/>
                    </a:cubicBezTo>
                    <a:cubicBezTo>
                      <a:pt x="150366" y="30289"/>
                      <a:pt x="74946" y="64360"/>
                      <a:pt x="26498" y="85432"/>
                    </a:cubicBezTo>
                    <a:cubicBezTo>
                      <a:pt x="-10826" y="101566"/>
                      <a:pt x="-8511" y="113675"/>
                      <a:pt x="25738" y="132515"/>
                    </a:cubicBezTo>
                    <a:cubicBezTo>
                      <a:pt x="66826" y="155071"/>
                      <a:pt x="137984" y="187219"/>
                      <a:pt x="176103" y="204124"/>
                    </a:cubicBezTo>
                    <a:lnTo>
                      <a:pt x="176103" y="163761"/>
                    </a:lnTo>
                    <a:cubicBezTo>
                      <a:pt x="176103" y="159760"/>
                      <a:pt x="172874" y="156495"/>
                      <a:pt x="168874" y="156460"/>
                    </a:cubicBezTo>
                    <a:lnTo>
                      <a:pt x="138423" y="156080"/>
                    </a:lnTo>
                    <a:cubicBezTo>
                      <a:pt x="134387" y="156032"/>
                      <a:pt x="131146" y="152720"/>
                      <a:pt x="131193" y="148684"/>
                    </a:cubicBezTo>
                    <a:cubicBezTo>
                      <a:pt x="131217" y="146772"/>
                      <a:pt x="131989" y="144956"/>
                      <a:pt x="133330" y="143603"/>
                    </a:cubicBezTo>
                    <a:lnTo>
                      <a:pt x="217357" y="59588"/>
                    </a:lnTo>
                    <a:cubicBezTo>
                      <a:pt x="220206" y="56727"/>
                      <a:pt x="224824" y="56727"/>
                      <a:pt x="227685" y="59576"/>
                    </a:cubicBezTo>
                    <a:cubicBezTo>
                      <a:pt x="227685" y="59576"/>
                      <a:pt x="227697" y="59588"/>
                      <a:pt x="227697" y="59588"/>
                    </a:cubicBezTo>
                    <a:lnTo>
                      <a:pt x="313410" y="145395"/>
                    </a:lnTo>
                    <a:cubicBezTo>
                      <a:pt x="316259" y="148256"/>
                      <a:pt x="316259" y="152886"/>
                      <a:pt x="313398" y="155735"/>
                    </a:cubicBezTo>
                    <a:cubicBezTo>
                      <a:pt x="312009" y="157124"/>
                      <a:pt x="310121" y="157896"/>
                      <a:pt x="308163" y="157872"/>
                    </a:cubicBezTo>
                    <a:lnTo>
                      <a:pt x="278389" y="157564"/>
                    </a:lnTo>
                    <a:cubicBezTo>
                      <a:pt x="274352" y="157528"/>
                      <a:pt x="271040" y="160769"/>
                      <a:pt x="271005" y="164806"/>
                    </a:cubicBezTo>
                    <a:cubicBezTo>
                      <a:pt x="271005" y="164829"/>
                      <a:pt x="271005" y="164853"/>
                      <a:pt x="271005" y="164877"/>
                    </a:cubicBezTo>
                    <a:lnTo>
                      <a:pt x="271005" y="204872"/>
                    </a:lnTo>
                    <a:cubicBezTo>
                      <a:pt x="292267" y="193855"/>
                      <a:pt x="325186" y="176962"/>
                      <a:pt x="405153" y="139270"/>
                    </a:cubicBezTo>
                    <a:lnTo>
                      <a:pt x="405153" y="209229"/>
                    </a:lnTo>
                    <a:lnTo>
                      <a:pt x="386681" y="232972"/>
                    </a:lnTo>
                    <a:lnTo>
                      <a:pt x="417476" y="266580"/>
                    </a:lnTo>
                    <a:lnTo>
                      <a:pt x="450942" y="232972"/>
                    </a:lnTo>
                    <a:lnTo>
                      <a:pt x="433633" y="209644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52" name="任意多边形: 形状 41"/>
              <p:cNvSpPr/>
              <p:nvPr/>
            </p:nvSpPr>
            <p:spPr>
              <a:xfrm>
                <a:off x="4242449" y="-539139"/>
                <a:ext cx="243462" cy="183208"/>
              </a:xfrm>
              <a:custGeom>
                <a:avLst/>
                <a:gdLst>
                  <a:gd name="connsiteX0" fmla="*/ 188781 w 300374"/>
                  <a:gd name="connsiteY0" fmla="*/ 133783 h 226034"/>
                  <a:gd name="connsiteX1" fmla="*/ 108458 w 300374"/>
                  <a:gd name="connsiteY1" fmla="*/ 133783 h 226034"/>
                  <a:gd name="connsiteX2" fmla="*/ 101145 w 300374"/>
                  <a:gd name="connsiteY2" fmla="*/ 126471 h 226034"/>
                  <a:gd name="connsiteX3" fmla="*/ 101145 w 300374"/>
                  <a:gd name="connsiteY3" fmla="*/ 51288 h 226034"/>
                  <a:gd name="connsiteX4" fmla="*/ -725 w 300374"/>
                  <a:gd name="connsiteY4" fmla="*/ 10165 h 226034"/>
                  <a:gd name="connsiteX5" fmla="*/ -725 w 300374"/>
                  <a:gd name="connsiteY5" fmla="*/ 161171 h 226034"/>
                  <a:gd name="connsiteX6" fmla="*/ 153487 w 300374"/>
                  <a:gd name="connsiteY6" fmla="*/ 225752 h 226034"/>
                  <a:gd name="connsiteX7" fmla="*/ 299649 w 300374"/>
                  <a:gd name="connsiteY7" fmla="*/ 161171 h 226034"/>
                  <a:gd name="connsiteX8" fmla="*/ 299649 w 300374"/>
                  <a:gd name="connsiteY8" fmla="*/ -282 h 226034"/>
                  <a:gd name="connsiteX9" fmla="*/ 196093 w 300374"/>
                  <a:gd name="connsiteY9" fmla="*/ 53555 h 226034"/>
                  <a:gd name="connsiteX10" fmla="*/ 196093 w 300374"/>
                  <a:gd name="connsiteY10" fmla="*/ 126423 h 226034"/>
                  <a:gd name="connsiteX11" fmla="*/ 188828 w 300374"/>
                  <a:gd name="connsiteY11" fmla="*/ 133783 h 226034"/>
                  <a:gd name="connsiteX12" fmla="*/ 188781 w 300374"/>
                  <a:gd name="connsiteY12" fmla="*/ 133783 h 22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374" h="226034">
                    <a:moveTo>
                      <a:pt x="188781" y="133783"/>
                    </a:moveTo>
                    <a:lnTo>
                      <a:pt x="108458" y="133783"/>
                    </a:lnTo>
                    <a:cubicBezTo>
                      <a:pt x="104421" y="133783"/>
                      <a:pt x="101145" y="130507"/>
                      <a:pt x="101145" y="126471"/>
                    </a:cubicBezTo>
                    <a:lnTo>
                      <a:pt x="101145" y="51288"/>
                    </a:lnTo>
                    <a:cubicBezTo>
                      <a:pt x="61862" y="36104"/>
                      <a:pt x="29001" y="23829"/>
                      <a:pt x="-725" y="10165"/>
                    </a:cubicBezTo>
                    <a:lnTo>
                      <a:pt x="-725" y="161171"/>
                    </a:lnTo>
                    <a:cubicBezTo>
                      <a:pt x="-725" y="161171"/>
                      <a:pt x="53374" y="225752"/>
                      <a:pt x="153487" y="225752"/>
                    </a:cubicBezTo>
                    <a:cubicBezTo>
                      <a:pt x="246904" y="225752"/>
                      <a:pt x="299649" y="161171"/>
                      <a:pt x="299649" y="161171"/>
                    </a:cubicBezTo>
                    <a:lnTo>
                      <a:pt x="299649" y="-282"/>
                    </a:lnTo>
                    <a:cubicBezTo>
                      <a:pt x="259891" y="19341"/>
                      <a:pt x="223505" y="40402"/>
                      <a:pt x="196093" y="53555"/>
                    </a:cubicBezTo>
                    <a:lnTo>
                      <a:pt x="196093" y="126423"/>
                    </a:lnTo>
                    <a:cubicBezTo>
                      <a:pt x="196117" y="130459"/>
                      <a:pt x="192864" y="133760"/>
                      <a:pt x="188828" y="133783"/>
                    </a:cubicBezTo>
                    <a:cubicBezTo>
                      <a:pt x="188816" y="133783"/>
                      <a:pt x="188793" y="133783"/>
                      <a:pt x="188781" y="133783"/>
                    </a:cubicBez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74" name="任意多边形: 形状 51"/>
            <p:cNvSpPr/>
            <p:nvPr/>
          </p:nvSpPr>
          <p:spPr>
            <a:xfrm>
              <a:off x="7422" y="6625"/>
              <a:ext cx="191" cy="34"/>
            </a:xfrm>
            <a:custGeom>
              <a:avLst/>
              <a:gdLst>
                <a:gd name="connsiteX0" fmla="*/ 147373 w 160705"/>
                <a:gd name="connsiteY0" fmla="*/ -282 h 28491"/>
                <a:gd name="connsiteX1" fmla="*/ 11882 w 160705"/>
                <a:gd name="connsiteY1" fmla="*/ -282 h 28491"/>
                <a:gd name="connsiteX2" fmla="*/ -725 w 160705"/>
                <a:gd name="connsiteY2" fmla="*/ 13964 h 28491"/>
                <a:gd name="connsiteX3" fmla="*/ 11882 w 160705"/>
                <a:gd name="connsiteY3" fmla="*/ 28210 h 28491"/>
                <a:gd name="connsiteX4" fmla="*/ 147373 w 160705"/>
                <a:gd name="connsiteY4" fmla="*/ 28210 h 28491"/>
                <a:gd name="connsiteX5" fmla="*/ 159980 w 160705"/>
                <a:gd name="connsiteY5" fmla="*/ 13964 h 28491"/>
                <a:gd name="connsiteX6" fmla="*/ 147373 w 160705"/>
                <a:gd name="connsiteY6" fmla="*/ -282 h 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05" h="28491">
                  <a:moveTo>
                    <a:pt x="147373" y="-282"/>
                  </a:moveTo>
                  <a:lnTo>
                    <a:pt x="11882" y="-282"/>
                  </a:lnTo>
                  <a:cubicBezTo>
                    <a:pt x="4926" y="-282"/>
                    <a:pt x="-725" y="6105"/>
                    <a:pt x="-725" y="13964"/>
                  </a:cubicBezTo>
                  <a:cubicBezTo>
                    <a:pt x="-725" y="21823"/>
                    <a:pt x="4926" y="28210"/>
                    <a:pt x="11882" y="28210"/>
                  </a:cubicBezTo>
                  <a:lnTo>
                    <a:pt x="147373" y="28210"/>
                  </a:lnTo>
                  <a:cubicBezTo>
                    <a:pt x="154341" y="28210"/>
                    <a:pt x="159980" y="21835"/>
                    <a:pt x="159980" y="13964"/>
                  </a:cubicBezTo>
                  <a:cubicBezTo>
                    <a:pt x="159980" y="6093"/>
                    <a:pt x="154341" y="-282"/>
                    <a:pt x="147373" y="-282"/>
                  </a:cubicBezTo>
                  <a:close/>
                </a:path>
              </a:pathLst>
            </a:custGeom>
            <a:solidFill>
              <a:sysClr val="window" lastClr="FFFFFF"/>
            </a:solidFill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38860" y="1651000"/>
            <a:ext cx="1858645" cy="4199255"/>
            <a:chOff x="2648" y="2461"/>
            <a:chExt cx="3120" cy="7185"/>
          </a:xfrm>
        </p:grpSpPr>
        <p:grpSp>
          <p:nvGrpSpPr>
            <p:cNvPr id="69" name="组合 68"/>
            <p:cNvGrpSpPr/>
            <p:nvPr/>
          </p:nvGrpSpPr>
          <p:grpSpPr>
            <a:xfrm>
              <a:off x="2648" y="2461"/>
              <a:ext cx="3120" cy="7185"/>
              <a:chOff x="5922" y="1990"/>
              <a:chExt cx="2470" cy="5688"/>
            </a:xfrm>
          </p:grpSpPr>
          <p:grpSp>
            <p:nvGrpSpPr>
              <p:cNvPr id="70" name="Group 3"/>
              <p:cNvGrpSpPr/>
              <p:nvPr/>
            </p:nvGrpSpPr>
            <p:grpSpPr>
              <a:xfrm>
                <a:off x="6746" y="1990"/>
                <a:ext cx="821" cy="5688"/>
                <a:chOff x="4160049" y="1274619"/>
                <a:chExt cx="695459" cy="48161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1" name="Rectangle 4"/>
                <p:cNvSpPr/>
                <p:nvPr/>
              </p:nvSpPr>
              <p:spPr>
                <a:xfrm>
                  <a:off x="4160049" y="1274619"/>
                  <a:ext cx="695459" cy="4059772"/>
                </a:xfrm>
                <a:prstGeom prst="rect">
                  <a:avLst/>
                </a:prstGeom>
                <a:gradFill flip="none" rotWithShape="1">
                  <a:gsLst>
                    <a:gs pos="3896">
                      <a:schemeClr val="bg1"/>
                    </a:gs>
                    <a:gs pos="81000">
                      <a:srgbClr val="F1DCA5">
                        <a:alpha val="100000"/>
                      </a:srgbClr>
                    </a:gs>
                    <a:gs pos="97000">
                      <a:srgbClr val="E3B84B"/>
                    </a:gs>
                  </a:gsLst>
                  <a:lin ang="16200000" scaled="1"/>
                </a:gradFill>
                <a:ln w="635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7400000" scaled="0"/>
                  </a:gra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2" name="Isosceles Triangle 5"/>
                <p:cNvSpPr/>
                <p:nvPr/>
              </p:nvSpPr>
              <p:spPr>
                <a:xfrm flipV="1">
                  <a:off x="4160049" y="5334390"/>
                  <a:ext cx="695459" cy="756386"/>
                </a:xfrm>
                <a:prstGeom prst="triangle">
                  <a:avLst/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152400" dist="38100" dir="810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  <p:sp>
              <p:nvSpPr>
                <p:cNvPr id="78" name="Isosceles Triangle 6"/>
                <p:cNvSpPr/>
                <p:nvPr/>
              </p:nvSpPr>
              <p:spPr>
                <a:xfrm flipV="1">
                  <a:off x="4399999" y="5852463"/>
                  <a:ext cx="220319" cy="238313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</a:endParaRPr>
                </a:p>
              </p:txBody>
            </p:sp>
          </p:grpSp>
          <p:sp>
            <p:nvSpPr>
              <p:cNvPr id="79" name="Diamond 8"/>
              <p:cNvSpPr/>
              <p:nvPr/>
            </p:nvSpPr>
            <p:spPr>
              <a:xfrm>
                <a:off x="5922" y="486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0" name="Diamond 13"/>
              <p:cNvSpPr/>
              <p:nvPr/>
            </p:nvSpPr>
            <p:spPr>
              <a:xfrm>
                <a:off x="6746" y="1990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1" name="Diamond 16"/>
              <p:cNvSpPr/>
              <p:nvPr/>
            </p:nvSpPr>
            <p:spPr>
              <a:xfrm>
                <a:off x="6745" y="3918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Diamond 22"/>
              <p:cNvSpPr/>
              <p:nvPr/>
            </p:nvSpPr>
            <p:spPr>
              <a:xfrm>
                <a:off x="5922" y="2954"/>
                <a:ext cx="1646" cy="1581"/>
              </a:xfrm>
              <a:prstGeom prst="diamond">
                <a:avLst/>
              </a:prstGeom>
              <a:pattFill prst="dkDnDiag">
                <a:fgClr>
                  <a:srgbClr val="EA4335"/>
                </a:fgClr>
                <a:bgClr>
                  <a:srgbClr val="C00000"/>
                </a:bgClr>
              </a:pattFill>
              <a:ln w="6350">
                <a:noFill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83" name="AutoShape 123"/>
            <p:cNvSpPr/>
            <p:nvPr/>
          </p:nvSpPr>
          <p:spPr bwMode="auto">
            <a:xfrm>
              <a:off x="4366" y="5536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4562" y="5731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4625" y="5796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6" name="AutoShape 123"/>
            <p:cNvSpPr/>
            <p:nvPr/>
          </p:nvSpPr>
          <p:spPr bwMode="auto">
            <a:xfrm>
              <a:off x="3342" y="4330"/>
              <a:ext cx="693" cy="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7" name="AutoShape 124"/>
            <p:cNvSpPr/>
            <p:nvPr/>
          </p:nvSpPr>
          <p:spPr bwMode="auto">
            <a:xfrm>
              <a:off x="3538" y="4525"/>
              <a:ext cx="303" cy="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  <p:sp>
          <p:nvSpPr>
            <p:cNvPr id="88" name="AutoShape 125"/>
            <p:cNvSpPr/>
            <p:nvPr/>
          </p:nvSpPr>
          <p:spPr bwMode="auto">
            <a:xfrm>
              <a:off x="3601" y="4590"/>
              <a:ext cx="174" cy="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+mn-ea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32902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806450" y="297180"/>
            <a:ext cx="839025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发展全过程人民民主，保障人民当家作主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48920"/>
            <a:ext cx="648970" cy="63817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六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09700" y="1823720"/>
            <a:ext cx="2021205" cy="3001010"/>
            <a:chOff x="2220" y="2872"/>
            <a:chExt cx="3183" cy="4726"/>
          </a:xfrm>
        </p:grpSpPr>
        <p:sp>
          <p:nvSpPr>
            <p:cNvPr id="28" name="任意多边形: 形状 19"/>
            <p:cNvSpPr/>
            <p:nvPr/>
          </p:nvSpPr>
          <p:spPr>
            <a:xfrm rot="16200000">
              <a:off x="1647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94000">
                  <a:schemeClr val="accent4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13" y="2872"/>
              <a:ext cx="2884" cy="4726"/>
              <a:chOff x="2413" y="2872"/>
              <a:chExt cx="2884" cy="4726"/>
            </a:xfrm>
          </p:grpSpPr>
          <p:sp>
            <p:nvSpPr>
              <p:cNvPr id="23" name="任意多边形: 形状 20"/>
              <p:cNvSpPr/>
              <p:nvPr/>
            </p:nvSpPr>
            <p:spPr>
              <a:xfrm>
                <a:off x="2496" y="3273"/>
                <a:ext cx="2560" cy="4325"/>
              </a:xfrm>
              <a:custGeom>
                <a:avLst/>
                <a:gdLst>
                  <a:gd name="connsiteX0" fmla="*/ 0 w 1473924"/>
                  <a:gd name="connsiteY0" fmla="*/ 0 h 2374106"/>
                  <a:gd name="connsiteX1" fmla="*/ 1473924 w 1473924"/>
                  <a:gd name="connsiteY1" fmla="*/ 0 h 2374106"/>
                  <a:gd name="connsiteX2" fmla="*/ 1473924 w 1473924"/>
                  <a:gd name="connsiteY2" fmla="*/ 2374106 h 2374106"/>
                  <a:gd name="connsiteX3" fmla="*/ 0 w 1473924"/>
                  <a:gd name="connsiteY3" fmla="*/ 2374106 h 2374106"/>
                  <a:gd name="connsiteX4" fmla="*/ 0 w 1473924"/>
                  <a:gd name="connsiteY4" fmla="*/ 0 h 23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924" h="2374106">
                    <a:moveTo>
                      <a:pt x="0" y="0"/>
                    </a:moveTo>
                    <a:lnTo>
                      <a:pt x="1473924" y="0"/>
                    </a:lnTo>
                    <a:lnTo>
                      <a:pt x="1473924" y="2374106"/>
                    </a:lnTo>
                    <a:lnTo>
                      <a:pt x="0" y="237410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71450" rIns="0" bIns="0" numCol="1" spcCol="1270" anchor="t" anchorCtr="0">
                <a:noAutofit/>
              </a:bodyPr>
              <a:lstStyle/>
              <a:p>
                <a:pPr marL="0" lvl="0" indent="0" algn="l" defTabSz="2222500">
                  <a:lnSpc>
                    <a:spcPct val="132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zh-CN" altLang="en-US" sz="5000" kern="1200"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165" y="2872"/>
                <a:ext cx="1222" cy="1222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190500" dist="114300" dir="5400000" sx="98000" sy="98000" algn="t" rotWithShape="0">
                  <a:srgbClr val="7D181D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413" y="4868"/>
                <a:ext cx="2884" cy="1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2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Light" panose="020B0300000000000000" pitchFamily="34" charset="-122"/>
                  </a:rPr>
                  <a:t>加强人民当家作主</a:t>
                </a:r>
              </a:p>
              <a:p>
                <a:pPr algn="ctr">
                  <a:lnSpc>
                    <a:spcPct val="132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 CN Light" panose="020B0300000000000000" pitchFamily="34" charset="-122"/>
                  </a:rPr>
                  <a:t>制度保障</a:t>
                </a:r>
              </a:p>
            </p:txBody>
          </p:sp>
          <p:sp>
            <p:nvSpPr>
              <p:cNvPr id="2" name="Freeform 239"/>
              <p:cNvSpPr>
                <a:spLocks noEditPoints="1"/>
              </p:cNvSpPr>
              <p:nvPr/>
            </p:nvSpPr>
            <p:spPr bwMode="auto">
              <a:xfrm>
                <a:off x="3381" y="3188"/>
                <a:ext cx="647" cy="650"/>
              </a:xfrm>
              <a:custGeom>
                <a:avLst/>
                <a:gdLst>
                  <a:gd name="T0" fmla="*/ 2112 w 3250"/>
                  <a:gd name="T1" fmla="*/ 3253 h 3259"/>
                  <a:gd name="T2" fmla="*/ 2020 w 3250"/>
                  <a:gd name="T3" fmla="*/ 3194 h 3259"/>
                  <a:gd name="T4" fmla="*/ 1407 w 3250"/>
                  <a:gd name="T5" fmla="*/ 1878 h 3259"/>
                  <a:gd name="T6" fmla="*/ 64 w 3250"/>
                  <a:gd name="T7" fmla="*/ 1264 h 3259"/>
                  <a:gd name="T8" fmla="*/ 3 w 3250"/>
                  <a:gd name="T9" fmla="*/ 1166 h 3259"/>
                  <a:gd name="T10" fmla="*/ 68 w 3250"/>
                  <a:gd name="T11" fmla="*/ 1086 h 3259"/>
                  <a:gd name="T12" fmla="*/ 3108 w 3250"/>
                  <a:gd name="T13" fmla="*/ 13 h 3259"/>
                  <a:gd name="T14" fmla="*/ 3214 w 3250"/>
                  <a:gd name="T15" fmla="*/ 36 h 3259"/>
                  <a:gd name="T16" fmla="*/ 3239 w 3250"/>
                  <a:gd name="T17" fmla="*/ 142 h 3259"/>
                  <a:gd name="T18" fmla="*/ 2217 w 3250"/>
                  <a:gd name="T19" fmla="*/ 3192 h 3259"/>
                  <a:gd name="T20" fmla="*/ 2125 w 3250"/>
                  <a:gd name="T21" fmla="*/ 3259 h 3259"/>
                  <a:gd name="T22" fmla="*/ 2112 w 3250"/>
                  <a:gd name="T23" fmla="*/ 3253 h 3259"/>
                  <a:gd name="T24" fmla="*/ 375 w 3250"/>
                  <a:gd name="T25" fmla="*/ 1195 h 3259"/>
                  <a:gd name="T26" fmla="*/ 1522 w 3250"/>
                  <a:gd name="T27" fmla="*/ 1716 h 3259"/>
                  <a:gd name="T28" fmla="*/ 1573 w 3250"/>
                  <a:gd name="T29" fmla="*/ 1765 h 3259"/>
                  <a:gd name="T30" fmla="*/ 2098 w 3250"/>
                  <a:gd name="T31" fmla="*/ 2885 h 3259"/>
                  <a:gd name="T32" fmla="*/ 2977 w 3250"/>
                  <a:gd name="T33" fmla="*/ 275 h 3259"/>
                  <a:gd name="T34" fmla="*/ 375 w 3250"/>
                  <a:gd name="T35" fmla="*/ 1195 h 3259"/>
                  <a:gd name="T36" fmla="*/ 375 w 3250"/>
                  <a:gd name="T37" fmla="*/ 1195 h 3259"/>
                  <a:gd name="T38" fmla="*/ 375 w 3250"/>
                  <a:gd name="T39" fmla="*/ 1195 h 3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50" h="3259">
                    <a:moveTo>
                      <a:pt x="2112" y="3253"/>
                    </a:moveTo>
                    <a:cubicBezTo>
                      <a:pt x="2073" y="3252"/>
                      <a:pt x="2037" y="3230"/>
                      <a:pt x="2020" y="3194"/>
                    </a:cubicBezTo>
                    <a:cubicBezTo>
                      <a:pt x="1407" y="1878"/>
                      <a:pt x="1407" y="1878"/>
                      <a:pt x="1407" y="1878"/>
                    </a:cubicBezTo>
                    <a:cubicBezTo>
                      <a:pt x="64" y="1264"/>
                      <a:pt x="64" y="1264"/>
                      <a:pt x="64" y="1264"/>
                    </a:cubicBezTo>
                    <a:cubicBezTo>
                      <a:pt x="25" y="1248"/>
                      <a:pt x="0" y="1209"/>
                      <a:pt x="3" y="1166"/>
                    </a:cubicBezTo>
                    <a:cubicBezTo>
                      <a:pt x="9" y="1130"/>
                      <a:pt x="34" y="1099"/>
                      <a:pt x="68" y="1086"/>
                    </a:cubicBezTo>
                    <a:cubicBezTo>
                      <a:pt x="3108" y="13"/>
                      <a:pt x="3108" y="13"/>
                      <a:pt x="3108" y="13"/>
                    </a:cubicBezTo>
                    <a:cubicBezTo>
                      <a:pt x="3145" y="0"/>
                      <a:pt x="3186" y="8"/>
                      <a:pt x="3214" y="36"/>
                    </a:cubicBezTo>
                    <a:cubicBezTo>
                      <a:pt x="3241" y="64"/>
                      <a:pt x="3250" y="105"/>
                      <a:pt x="3239" y="142"/>
                    </a:cubicBezTo>
                    <a:cubicBezTo>
                      <a:pt x="2217" y="3192"/>
                      <a:pt x="2217" y="3192"/>
                      <a:pt x="2217" y="3192"/>
                    </a:cubicBezTo>
                    <a:cubicBezTo>
                      <a:pt x="2202" y="3231"/>
                      <a:pt x="2166" y="3258"/>
                      <a:pt x="2125" y="3259"/>
                    </a:cubicBezTo>
                    <a:lnTo>
                      <a:pt x="2112" y="3253"/>
                    </a:lnTo>
                    <a:close/>
                    <a:moveTo>
                      <a:pt x="375" y="1195"/>
                    </a:moveTo>
                    <a:cubicBezTo>
                      <a:pt x="1522" y="1716"/>
                      <a:pt x="1522" y="1716"/>
                      <a:pt x="1522" y="1716"/>
                    </a:cubicBezTo>
                    <a:cubicBezTo>
                      <a:pt x="1544" y="1725"/>
                      <a:pt x="1563" y="1743"/>
                      <a:pt x="1573" y="1765"/>
                    </a:cubicBezTo>
                    <a:cubicBezTo>
                      <a:pt x="2098" y="2885"/>
                      <a:pt x="2098" y="2885"/>
                      <a:pt x="2098" y="2885"/>
                    </a:cubicBezTo>
                    <a:cubicBezTo>
                      <a:pt x="2977" y="275"/>
                      <a:pt x="2977" y="275"/>
                      <a:pt x="2977" y="275"/>
                    </a:cubicBezTo>
                    <a:lnTo>
                      <a:pt x="375" y="1195"/>
                    </a:lnTo>
                    <a:close/>
                    <a:moveTo>
                      <a:pt x="375" y="1195"/>
                    </a:moveTo>
                    <a:cubicBezTo>
                      <a:pt x="375" y="1195"/>
                      <a:pt x="375" y="1195"/>
                      <a:pt x="375" y="1195"/>
                    </a:cubicBezTo>
                  </a:path>
                </a:pathLst>
              </a:custGeom>
              <a:solidFill>
                <a:srgbClr val="F6F9E4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773160" y="1824990"/>
            <a:ext cx="2020570" cy="2988310"/>
            <a:chOff x="13816" y="2874"/>
            <a:chExt cx="3182" cy="4706"/>
          </a:xfrm>
        </p:grpSpPr>
        <p:sp>
          <p:nvSpPr>
            <p:cNvPr id="31" name="任意多边形: 形状 27"/>
            <p:cNvSpPr/>
            <p:nvPr/>
          </p:nvSpPr>
          <p:spPr>
            <a:xfrm rot="16200000">
              <a:off x="13243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AC0012"/>
                </a:gs>
                <a:gs pos="41000">
                  <a:srgbClr val="E70012"/>
                </a:gs>
                <a:gs pos="0">
                  <a:srgbClr val="E70012"/>
                </a:gs>
              </a:gsLst>
              <a:lin ang="8100000" scaled="1"/>
              <a:tileRect/>
            </a:gradFill>
            <a:ln w="38100">
              <a:noFill/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16" y="2874"/>
              <a:ext cx="1222" cy="12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4127" y="4612"/>
              <a:ext cx="2552" cy="1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巩固和发展</a:t>
              </a: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最广泛的爱国</a:t>
              </a: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统一战线</a:t>
              </a:r>
            </a:p>
          </p:txBody>
        </p:sp>
        <p:sp>
          <p:nvSpPr>
            <p:cNvPr id="13" name="Freeform 239"/>
            <p:cNvSpPr>
              <a:spLocks noEditPoints="1"/>
            </p:cNvSpPr>
            <p:nvPr/>
          </p:nvSpPr>
          <p:spPr bwMode="auto">
            <a:xfrm>
              <a:off x="14936" y="3210"/>
              <a:ext cx="647" cy="650"/>
            </a:xfrm>
            <a:custGeom>
              <a:avLst/>
              <a:gdLst>
                <a:gd name="T0" fmla="*/ 2112 w 3250"/>
                <a:gd name="T1" fmla="*/ 3253 h 3259"/>
                <a:gd name="T2" fmla="*/ 2020 w 3250"/>
                <a:gd name="T3" fmla="*/ 3194 h 3259"/>
                <a:gd name="T4" fmla="*/ 1407 w 3250"/>
                <a:gd name="T5" fmla="*/ 1878 h 3259"/>
                <a:gd name="T6" fmla="*/ 64 w 3250"/>
                <a:gd name="T7" fmla="*/ 1264 h 3259"/>
                <a:gd name="T8" fmla="*/ 3 w 3250"/>
                <a:gd name="T9" fmla="*/ 1166 h 3259"/>
                <a:gd name="T10" fmla="*/ 68 w 3250"/>
                <a:gd name="T11" fmla="*/ 1086 h 3259"/>
                <a:gd name="T12" fmla="*/ 3108 w 3250"/>
                <a:gd name="T13" fmla="*/ 13 h 3259"/>
                <a:gd name="T14" fmla="*/ 3214 w 3250"/>
                <a:gd name="T15" fmla="*/ 36 h 3259"/>
                <a:gd name="T16" fmla="*/ 3239 w 3250"/>
                <a:gd name="T17" fmla="*/ 142 h 3259"/>
                <a:gd name="T18" fmla="*/ 2217 w 3250"/>
                <a:gd name="T19" fmla="*/ 3192 h 3259"/>
                <a:gd name="T20" fmla="*/ 2125 w 3250"/>
                <a:gd name="T21" fmla="*/ 3259 h 3259"/>
                <a:gd name="T22" fmla="*/ 2112 w 3250"/>
                <a:gd name="T23" fmla="*/ 3253 h 3259"/>
                <a:gd name="T24" fmla="*/ 375 w 3250"/>
                <a:gd name="T25" fmla="*/ 1195 h 3259"/>
                <a:gd name="T26" fmla="*/ 1522 w 3250"/>
                <a:gd name="T27" fmla="*/ 1716 h 3259"/>
                <a:gd name="T28" fmla="*/ 1573 w 3250"/>
                <a:gd name="T29" fmla="*/ 1765 h 3259"/>
                <a:gd name="T30" fmla="*/ 2098 w 3250"/>
                <a:gd name="T31" fmla="*/ 2885 h 3259"/>
                <a:gd name="T32" fmla="*/ 2977 w 3250"/>
                <a:gd name="T33" fmla="*/ 275 h 3259"/>
                <a:gd name="T34" fmla="*/ 375 w 3250"/>
                <a:gd name="T35" fmla="*/ 1195 h 3259"/>
                <a:gd name="T36" fmla="*/ 375 w 3250"/>
                <a:gd name="T37" fmla="*/ 1195 h 3259"/>
                <a:gd name="T38" fmla="*/ 375 w 3250"/>
                <a:gd name="T39" fmla="*/ 1195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0" h="3259">
                  <a:moveTo>
                    <a:pt x="2112" y="3253"/>
                  </a:moveTo>
                  <a:cubicBezTo>
                    <a:pt x="2073" y="3252"/>
                    <a:pt x="2037" y="3230"/>
                    <a:pt x="2020" y="3194"/>
                  </a:cubicBezTo>
                  <a:cubicBezTo>
                    <a:pt x="1407" y="1878"/>
                    <a:pt x="1407" y="1878"/>
                    <a:pt x="1407" y="1878"/>
                  </a:cubicBezTo>
                  <a:cubicBezTo>
                    <a:pt x="64" y="1264"/>
                    <a:pt x="64" y="1264"/>
                    <a:pt x="64" y="1264"/>
                  </a:cubicBezTo>
                  <a:cubicBezTo>
                    <a:pt x="25" y="1248"/>
                    <a:pt x="0" y="1209"/>
                    <a:pt x="3" y="1166"/>
                  </a:cubicBezTo>
                  <a:cubicBezTo>
                    <a:pt x="9" y="1130"/>
                    <a:pt x="34" y="1099"/>
                    <a:pt x="68" y="1086"/>
                  </a:cubicBezTo>
                  <a:cubicBezTo>
                    <a:pt x="3108" y="13"/>
                    <a:pt x="3108" y="13"/>
                    <a:pt x="3108" y="13"/>
                  </a:cubicBezTo>
                  <a:cubicBezTo>
                    <a:pt x="3145" y="0"/>
                    <a:pt x="3186" y="8"/>
                    <a:pt x="3214" y="36"/>
                  </a:cubicBezTo>
                  <a:cubicBezTo>
                    <a:pt x="3241" y="64"/>
                    <a:pt x="3250" y="105"/>
                    <a:pt x="3239" y="142"/>
                  </a:cubicBezTo>
                  <a:cubicBezTo>
                    <a:pt x="2217" y="3192"/>
                    <a:pt x="2217" y="3192"/>
                    <a:pt x="2217" y="3192"/>
                  </a:cubicBezTo>
                  <a:cubicBezTo>
                    <a:pt x="2202" y="3231"/>
                    <a:pt x="2166" y="3258"/>
                    <a:pt x="2125" y="3259"/>
                  </a:cubicBezTo>
                  <a:lnTo>
                    <a:pt x="2112" y="3253"/>
                  </a:lnTo>
                  <a:close/>
                  <a:moveTo>
                    <a:pt x="375" y="1195"/>
                  </a:moveTo>
                  <a:cubicBezTo>
                    <a:pt x="1522" y="1716"/>
                    <a:pt x="1522" y="1716"/>
                    <a:pt x="1522" y="1716"/>
                  </a:cubicBezTo>
                  <a:cubicBezTo>
                    <a:pt x="1544" y="1725"/>
                    <a:pt x="1563" y="1743"/>
                    <a:pt x="1573" y="1765"/>
                  </a:cubicBezTo>
                  <a:cubicBezTo>
                    <a:pt x="2098" y="2885"/>
                    <a:pt x="2098" y="2885"/>
                    <a:pt x="2098" y="2885"/>
                  </a:cubicBezTo>
                  <a:cubicBezTo>
                    <a:pt x="2977" y="275"/>
                    <a:pt x="2977" y="275"/>
                    <a:pt x="2977" y="275"/>
                  </a:cubicBezTo>
                  <a:lnTo>
                    <a:pt x="375" y="1195"/>
                  </a:lnTo>
                  <a:close/>
                  <a:moveTo>
                    <a:pt x="375" y="1195"/>
                  </a:moveTo>
                  <a:cubicBezTo>
                    <a:pt x="375" y="1195"/>
                    <a:pt x="375" y="1195"/>
                    <a:pt x="375" y="1195"/>
                  </a:cubicBezTo>
                </a:path>
              </a:pathLst>
            </a:custGeom>
            <a:solidFill>
              <a:srgbClr val="F6F9E4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18885" y="1812290"/>
            <a:ext cx="2020570" cy="3001010"/>
            <a:chOff x="9951" y="2854"/>
            <a:chExt cx="3182" cy="4726"/>
          </a:xfrm>
        </p:grpSpPr>
        <p:sp>
          <p:nvSpPr>
            <p:cNvPr id="25" name="任意多边形: 形状 26"/>
            <p:cNvSpPr/>
            <p:nvPr/>
          </p:nvSpPr>
          <p:spPr>
            <a:xfrm>
              <a:off x="10381" y="3255"/>
              <a:ext cx="2560" cy="4325"/>
            </a:xfrm>
            <a:custGeom>
              <a:avLst/>
              <a:gdLst>
                <a:gd name="connsiteX0" fmla="*/ 0 w 1473924"/>
                <a:gd name="connsiteY0" fmla="*/ 0 h 2374106"/>
                <a:gd name="connsiteX1" fmla="*/ 1473924 w 1473924"/>
                <a:gd name="connsiteY1" fmla="*/ 0 h 2374106"/>
                <a:gd name="connsiteX2" fmla="*/ 1473924 w 1473924"/>
                <a:gd name="connsiteY2" fmla="*/ 2374106 h 2374106"/>
                <a:gd name="connsiteX3" fmla="*/ 0 w 1473924"/>
                <a:gd name="connsiteY3" fmla="*/ 2374106 h 2374106"/>
                <a:gd name="connsiteX4" fmla="*/ 0 w 1473924"/>
                <a:gd name="connsiteY4" fmla="*/ 0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924" h="2374106">
                  <a:moveTo>
                    <a:pt x="0" y="0"/>
                  </a:moveTo>
                  <a:lnTo>
                    <a:pt x="1473924" y="0"/>
                  </a:lnTo>
                  <a:lnTo>
                    <a:pt x="1473924" y="2374106"/>
                  </a:lnTo>
                  <a:lnTo>
                    <a:pt x="0" y="23741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lstStyle/>
            <a:p>
              <a:pPr marL="0" lvl="0" indent="0" algn="l" defTabSz="2222500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5000" kern="120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30" name="任意多边形: 形状 24"/>
            <p:cNvSpPr/>
            <p:nvPr/>
          </p:nvSpPr>
          <p:spPr>
            <a:xfrm rot="16200000">
              <a:off x="9378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94000">
                  <a:schemeClr val="accent4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832" y="2854"/>
              <a:ext cx="1222" cy="12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253" y="4834"/>
              <a:ext cx="2685" cy="1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积极发展</a:t>
              </a: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基层民主</a:t>
              </a:r>
            </a:p>
          </p:txBody>
        </p:sp>
        <p:sp>
          <p:nvSpPr>
            <p:cNvPr id="22" name="Freeform 239"/>
            <p:cNvSpPr>
              <a:spLocks noEditPoints="1"/>
            </p:cNvSpPr>
            <p:nvPr/>
          </p:nvSpPr>
          <p:spPr bwMode="auto">
            <a:xfrm>
              <a:off x="11044" y="3158"/>
              <a:ext cx="647" cy="650"/>
            </a:xfrm>
            <a:custGeom>
              <a:avLst/>
              <a:gdLst>
                <a:gd name="T0" fmla="*/ 2112 w 3250"/>
                <a:gd name="T1" fmla="*/ 3253 h 3259"/>
                <a:gd name="T2" fmla="*/ 2020 w 3250"/>
                <a:gd name="T3" fmla="*/ 3194 h 3259"/>
                <a:gd name="T4" fmla="*/ 1407 w 3250"/>
                <a:gd name="T5" fmla="*/ 1878 h 3259"/>
                <a:gd name="T6" fmla="*/ 64 w 3250"/>
                <a:gd name="T7" fmla="*/ 1264 h 3259"/>
                <a:gd name="T8" fmla="*/ 3 w 3250"/>
                <a:gd name="T9" fmla="*/ 1166 h 3259"/>
                <a:gd name="T10" fmla="*/ 68 w 3250"/>
                <a:gd name="T11" fmla="*/ 1086 h 3259"/>
                <a:gd name="T12" fmla="*/ 3108 w 3250"/>
                <a:gd name="T13" fmla="*/ 13 h 3259"/>
                <a:gd name="T14" fmla="*/ 3214 w 3250"/>
                <a:gd name="T15" fmla="*/ 36 h 3259"/>
                <a:gd name="T16" fmla="*/ 3239 w 3250"/>
                <a:gd name="T17" fmla="*/ 142 h 3259"/>
                <a:gd name="T18" fmla="*/ 2217 w 3250"/>
                <a:gd name="T19" fmla="*/ 3192 h 3259"/>
                <a:gd name="T20" fmla="*/ 2125 w 3250"/>
                <a:gd name="T21" fmla="*/ 3259 h 3259"/>
                <a:gd name="T22" fmla="*/ 2112 w 3250"/>
                <a:gd name="T23" fmla="*/ 3253 h 3259"/>
                <a:gd name="T24" fmla="*/ 375 w 3250"/>
                <a:gd name="T25" fmla="*/ 1195 h 3259"/>
                <a:gd name="T26" fmla="*/ 1522 w 3250"/>
                <a:gd name="T27" fmla="*/ 1716 h 3259"/>
                <a:gd name="T28" fmla="*/ 1573 w 3250"/>
                <a:gd name="T29" fmla="*/ 1765 h 3259"/>
                <a:gd name="T30" fmla="*/ 2098 w 3250"/>
                <a:gd name="T31" fmla="*/ 2885 h 3259"/>
                <a:gd name="T32" fmla="*/ 2977 w 3250"/>
                <a:gd name="T33" fmla="*/ 275 h 3259"/>
                <a:gd name="T34" fmla="*/ 375 w 3250"/>
                <a:gd name="T35" fmla="*/ 1195 h 3259"/>
                <a:gd name="T36" fmla="*/ 375 w 3250"/>
                <a:gd name="T37" fmla="*/ 1195 h 3259"/>
                <a:gd name="T38" fmla="*/ 375 w 3250"/>
                <a:gd name="T39" fmla="*/ 1195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0" h="3259">
                  <a:moveTo>
                    <a:pt x="2112" y="3253"/>
                  </a:moveTo>
                  <a:cubicBezTo>
                    <a:pt x="2073" y="3252"/>
                    <a:pt x="2037" y="3230"/>
                    <a:pt x="2020" y="3194"/>
                  </a:cubicBezTo>
                  <a:cubicBezTo>
                    <a:pt x="1407" y="1878"/>
                    <a:pt x="1407" y="1878"/>
                    <a:pt x="1407" y="1878"/>
                  </a:cubicBezTo>
                  <a:cubicBezTo>
                    <a:pt x="64" y="1264"/>
                    <a:pt x="64" y="1264"/>
                    <a:pt x="64" y="1264"/>
                  </a:cubicBezTo>
                  <a:cubicBezTo>
                    <a:pt x="25" y="1248"/>
                    <a:pt x="0" y="1209"/>
                    <a:pt x="3" y="1166"/>
                  </a:cubicBezTo>
                  <a:cubicBezTo>
                    <a:pt x="9" y="1130"/>
                    <a:pt x="34" y="1099"/>
                    <a:pt x="68" y="1086"/>
                  </a:cubicBezTo>
                  <a:cubicBezTo>
                    <a:pt x="3108" y="13"/>
                    <a:pt x="3108" y="13"/>
                    <a:pt x="3108" y="13"/>
                  </a:cubicBezTo>
                  <a:cubicBezTo>
                    <a:pt x="3145" y="0"/>
                    <a:pt x="3186" y="8"/>
                    <a:pt x="3214" y="36"/>
                  </a:cubicBezTo>
                  <a:cubicBezTo>
                    <a:pt x="3241" y="64"/>
                    <a:pt x="3250" y="105"/>
                    <a:pt x="3239" y="142"/>
                  </a:cubicBezTo>
                  <a:cubicBezTo>
                    <a:pt x="2217" y="3192"/>
                    <a:pt x="2217" y="3192"/>
                    <a:pt x="2217" y="3192"/>
                  </a:cubicBezTo>
                  <a:cubicBezTo>
                    <a:pt x="2202" y="3231"/>
                    <a:pt x="2166" y="3258"/>
                    <a:pt x="2125" y="3259"/>
                  </a:cubicBezTo>
                  <a:lnTo>
                    <a:pt x="2112" y="3253"/>
                  </a:lnTo>
                  <a:close/>
                  <a:moveTo>
                    <a:pt x="375" y="1195"/>
                  </a:moveTo>
                  <a:cubicBezTo>
                    <a:pt x="1522" y="1716"/>
                    <a:pt x="1522" y="1716"/>
                    <a:pt x="1522" y="1716"/>
                  </a:cubicBezTo>
                  <a:cubicBezTo>
                    <a:pt x="1544" y="1725"/>
                    <a:pt x="1563" y="1743"/>
                    <a:pt x="1573" y="1765"/>
                  </a:cubicBezTo>
                  <a:cubicBezTo>
                    <a:pt x="2098" y="2885"/>
                    <a:pt x="2098" y="2885"/>
                    <a:pt x="2098" y="2885"/>
                  </a:cubicBezTo>
                  <a:cubicBezTo>
                    <a:pt x="2977" y="275"/>
                    <a:pt x="2977" y="275"/>
                    <a:pt x="2977" y="275"/>
                  </a:cubicBezTo>
                  <a:lnTo>
                    <a:pt x="375" y="1195"/>
                  </a:lnTo>
                  <a:close/>
                  <a:moveTo>
                    <a:pt x="375" y="1195"/>
                  </a:moveTo>
                  <a:cubicBezTo>
                    <a:pt x="375" y="1195"/>
                    <a:pt x="375" y="1195"/>
                    <a:pt x="375" y="1195"/>
                  </a:cubicBezTo>
                </a:path>
              </a:pathLst>
            </a:custGeom>
            <a:solidFill>
              <a:srgbClr val="F6F9E4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63975" y="1812290"/>
            <a:ext cx="2094865" cy="3001010"/>
            <a:chOff x="6085" y="2854"/>
            <a:chExt cx="3299" cy="4726"/>
          </a:xfrm>
        </p:grpSpPr>
        <p:sp>
          <p:nvSpPr>
            <p:cNvPr id="24" name="任意多边形: 形状 23"/>
            <p:cNvSpPr/>
            <p:nvPr/>
          </p:nvSpPr>
          <p:spPr>
            <a:xfrm>
              <a:off x="6824" y="3255"/>
              <a:ext cx="2560" cy="4325"/>
            </a:xfrm>
            <a:custGeom>
              <a:avLst/>
              <a:gdLst>
                <a:gd name="connsiteX0" fmla="*/ 0 w 1473924"/>
                <a:gd name="connsiteY0" fmla="*/ 0 h 2374106"/>
                <a:gd name="connsiteX1" fmla="*/ 1473924 w 1473924"/>
                <a:gd name="connsiteY1" fmla="*/ 0 h 2374106"/>
                <a:gd name="connsiteX2" fmla="*/ 1473924 w 1473924"/>
                <a:gd name="connsiteY2" fmla="*/ 2374106 h 2374106"/>
                <a:gd name="connsiteX3" fmla="*/ 0 w 1473924"/>
                <a:gd name="connsiteY3" fmla="*/ 2374106 h 2374106"/>
                <a:gd name="connsiteX4" fmla="*/ 0 w 1473924"/>
                <a:gd name="connsiteY4" fmla="*/ 0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924" h="2374106">
                  <a:moveTo>
                    <a:pt x="0" y="0"/>
                  </a:moveTo>
                  <a:lnTo>
                    <a:pt x="1473924" y="0"/>
                  </a:lnTo>
                  <a:lnTo>
                    <a:pt x="1473924" y="2374106"/>
                  </a:lnTo>
                  <a:lnTo>
                    <a:pt x="0" y="23741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lstStyle/>
            <a:p>
              <a:pPr marL="0" lvl="0" indent="0" algn="l" defTabSz="2222500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5000" kern="120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29" name="任意多边形: 形状 21"/>
            <p:cNvSpPr/>
            <p:nvPr/>
          </p:nvSpPr>
          <p:spPr>
            <a:xfrm rot="16200000">
              <a:off x="5512" y="3825"/>
              <a:ext cx="4328" cy="3183"/>
            </a:xfrm>
            <a:custGeom>
              <a:avLst/>
              <a:gdLst>
                <a:gd name="connsiteX0" fmla="*/ 0 w 1978421"/>
                <a:gd name="connsiteY0" fmla="*/ 98921 h 2374106"/>
                <a:gd name="connsiteX1" fmla="*/ 98921 w 1978421"/>
                <a:gd name="connsiteY1" fmla="*/ 0 h 2374106"/>
                <a:gd name="connsiteX2" fmla="*/ 1879500 w 1978421"/>
                <a:gd name="connsiteY2" fmla="*/ 0 h 2374106"/>
                <a:gd name="connsiteX3" fmla="*/ 1978421 w 1978421"/>
                <a:gd name="connsiteY3" fmla="*/ 98921 h 2374106"/>
                <a:gd name="connsiteX4" fmla="*/ 1978421 w 1978421"/>
                <a:gd name="connsiteY4" fmla="*/ 2275185 h 2374106"/>
                <a:gd name="connsiteX5" fmla="*/ 1879500 w 1978421"/>
                <a:gd name="connsiteY5" fmla="*/ 2374106 h 2374106"/>
                <a:gd name="connsiteX6" fmla="*/ 98921 w 1978421"/>
                <a:gd name="connsiteY6" fmla="*/ 2374106 h 2374106"/>
                <a:gd name="connsiteX7" fmla="*/ 0 w 1978421"/>
                <a:gd name="connsiteY7" fmla="*/ 2275185 h 2374106"/>
                <a:gd name="connsiteX8" fmla="*/ 0 w 1978421"/>
                <a:gd name="connsiteY8" fmla="*/ 98921 h 23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421" h="2374106">
                  <a:moveTo>
                    <a:pt x="1895986" y="1"/>
                  </a:moveTo>
                  <a:cubicBezTo>
                    <a:pt x="1941514" y="1"/>
                    <a:pt x="1978421" y="53146"/>
                    <a:pt x="1978421" y="118706"/>
                  </a:cubicBezTo>
                  <a:lnTo>
                    <a:pt x="1978421" y="2255400"/>
                  </a:lnTo>
                  <a:cubicBezTo>
                    <a:pt x="1978421" y="2320960"/>
                    <a:pt x="1941514" y="2374105"/>
                    <a:pt x="1895986" y="2374105"/>
                  </a:cubicBezTo>
                  <a:lnTo>
                    <a:pt x="82435" y="2374105"/>
                  </a:lnTo>
                  <a:cubicBezTo>
                    <a:pt x="36907" y="2374105"/>
                    <a:pt x="0" y="2320960"/>
                    <a:pt x="0" y="2255400"/>
                  </a:cubicBezTo>
                  <a:lnTo>
                    <a:pt x="0" y="118706"/>
                  </a:lnTo>
                  <a:cubicBezTo>
                    <a:pt x="0" y="53146"/>
                    <a:pt x="36907" y="1"/>
                    <a:pt x="82435" y="1"/>
                  </a:cubicBezTo>
                  <a:lnTo>
                    <a:pt x="1895986" y="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AC0012"/>
                </a:gs>
                <a:gs pos="41000">
                  <a:srgbClr val="E70012"/>
                </a:gs>
                <a:gs pos="0">
                  <a:srgbClr val="E70012"/>
                </a:gs>
              </a:gsLst>
              <a:lin ang="8100000" scaled="1"/>
              <a:tileRect/>
            </a:gradFill>
            <a:ln w="38100">
              <a:noFill/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ym typeface="思源黑体 CN Light" panose="020B0300000000000000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004" y="2854"/>
              <a:ext cx="1222" cy="122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90500" dist="114300" dir="5400000" sx="98000" sy="98000" algn="t" rotWithShape="0">
                <a:srgbClr val="7D181D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411" y="4818"/>
              <a:ext cx="2540" cy="1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全面发展</a:t>
              </a:r>
            </a:p>
            <a:p>
              <a:pPr algn="ctr">
                <a:lnSpc>
                  <a:spcPct val="13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Light" panose="020B0300000000000000" pitchFamily="34" charset="-122"/>
                </a:rPr>
                <a:t>协商民主</a:t>
              </a:r>
            </a:p>
          </p:txBody>
        </p:sp>
        <p:sp>
          <p:nvSpPr>
            <p:cNvPr id="27" name="Freeform 239"/>
            <p:cNvSpPr>
              <a:spLocks noEditPoints="1"/>
            </p:cNvSpPr>
            <p:nvPr/>
          </p:nvSpPr>
          <p:spPr bwMode="auto">
            <a:xfrm>
              <a:off x="7277" y="3210"/>
              <a:ext cx="647" cy="650"/>
            </a:xfrm>
            <a:custGeom>
              <a:avLst/>
              <a:gdLst>
                <a:gd name="T0" fmla="*/ 2112 w 3250"/>
                <a:gd name="T1" fmla="*/ 3253 h 3259"/>
                <a:gd name="T2" fmla="*/ 2020 w 3250"/>
                <a:gd name="T3" fmla="*/ 3194 h 3259"/>
                <a:gd name="T4" fmla="*/ 1407 w 3250"/>
                <a:gd name="T5" fmla="*/ 1878 h 3259"/>
                <a:gd name="T6" fmla="*/ 64 w 3250"/>
                <a:gd name="T7" fmla="*/ 1264 h 3259"/>
                <a:gd name="T8" fmla="*/ 3 w 3250"/>
                <a:gd name="T9" fmla="*/ 1166 h 3259"/>
                <a:gd name="T10" fmla="*/ 68 w 3250"/>
                <a:gd name="T11" fmla="*/ 1086 h 3259"/>
                <a:gd name="T12" fmla="*/ 3108 w 3250"/>
                <a:gd name="T13" fmla="*/ 13 h 3259"/>
                <a:gd name="T14" fmla="*/ 3214 w 3250"/>
                <a:gd name="T15" fmla="*/ 36 h 3259"/>
                <a:gd name="T16" fmla="*/ 3239 w 3250"/>
                <a:gd name="T17" fmla="*/ 142 h 3259"/>
                <a:gd name="T18" fmla="*/ 2217 w 3250"/>
                <a:gd name="T19" fmla="*/ 3192 h 3259"/>
                <a:gd name="T20" fmla="*/ 2125 w 3250"/>
                <a:gd name="T21" fmla="*/ 3259 h 3259"/>
                <a:gd name="T22" fmla="*/ 2112 w 3250"/>
                <a:gd name="T23" fmla="*/ 3253 h 3259"/>
                <a:gd name="T24" fmla="*/ 375 w 3250"/>
                <a:gd name="T25" fmla="*/ 1195 h 3259"/>
                <a:gd name="T26" fmla="*/ 1522 w 3250"/>
                <a:gd name="T27" fmla="*/ 1716 h 3259"/>
                <a:gd name="T28" fmla="*/ 1573 w 3250"/>
                <a:gd name="T29" fmla="*/ 1765 h 3259"/>
                <a:gd name="T30" fmla="*/ 2098 w 3250"/>
                <a:gd name="T31" fmla="*/ 2885 h 3259"/>
                <a:gd name="T32" fmla="*/ 2977 w 3250"/>
                <a:gd name="T33" fmla="*/ 275 h 3259"/>
                <a:gd name="T34" fmla="*/ 375 w 3250"/>
                <a:gd name="T35" fmla="*/ 1195 h 3259"/>
                <a:gd name="T36" fmla="*/ 375 w 3250"/>
                <a:gd name="T37" fmla="*/ 1195 h 3259"/>
                <a:gd name="T38" fmla="*/ 375 w 3250"/>
                <a:gd name="T39" fmla="*/ 1195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0" h="3259">
                  <a:moveTo>
                    <a:pt x="2112" y="3253"/>
                  </a:moveTo>
                  <a:cubicBezTo>
                    <a:pt x="2073" y="3252"/>
                    <a:pt x="2037" y="3230"/>
                    <a:pt x="2020" y="3194"/>
                  </a:cubicBezTo>
                  <a:cubicBezTo>
                    <a:pt x="1407" y="1878"/>
                    <a:pt x="1407" y="1878"/>
                    <a:pt x="1407" y="1878"/>
                  </a:cubicBezTo>
                  <a:cubicBezTo>
                    <a:pt x="64" y="1264"/>
                    <a:pt x="64" y="1264"/>
                    <a:pt x="64" y="1264"/>
                  </a:cubicBezTo>
                  <a:cubicBezTo>
                    <a:pt x="25" y="1248"/>
                    <a:pt x="0" y="1209"/>
                    <a:pt x="3" y="1166"/>
                  </a:cubicBezTo>
                  <a:cubicBezTo>
                    <a:pt x="9" y="1130"/>
                    <a:pt x="34" y="1099"/>
                    <a:pt x="68" y="1086"/>
                  </a:cubicBezTo>
                  <a:cubicBezTo>
                    <a:pt x="3108" y="13"/>
                    <a:pt x="3108" y="13"/>
                    <a:pt x="3108" y="13"/>
                  </a:cubicBezTo>
                  <a:cubicBezTo>
                    <a:pt x="3145" y="0"/>
                    <a:pt x="3186" y="8"/>
                    <a:pt x="3214" y="36"/>
                  </a:cubicBezTo>
                  <a:cubicBezTo>
                    <a:pt x="3241" y="64"/>
                    <a:pt x="3250" y="105"/>
                    <a:pt x="3239" y="142"/>
                  </a:cubicBezTo>
                  <a:cubicBezTo>
                    <a:pt x="2217" y="3192"/>
                    <a:pt x="2217" y="3192"/>
                    <a:pt x="2217" y="3192"/>
                  </a:cubicBezTo>
                  <a:cubicBezTo>
                    <a:pt x="2202" y="3231"/>
                    <a:pt x="2166" y="3258"/>
                    <a:pt x="2125" y="3259"/>
                  </a:cubicBezTo>
                  <a:lnTo>
                    <a:pt x="2112" y="3253"/>
                  </a:lnTo>
                  <a:close/>
                  <a:moveTo>
                    <a:pt x="375" y="1195"/>
                  </a:moveTo>
                  <a:cubicBezTo>
                    <a:pt x="1522" y="1716"/>
                    <a:pt x="1522" y="1716"/>
                    <a:pt x="1522" y="1716"/>
                  </a:cubicBezTo>
                  <a:cubicBezTo>
                    <a:pt x="1544" y="1725"/>
                    <a:pt x="1563" y="1743"/>
                    <a:pt x="1573" y="1765"/>
                  </a:cubicBezTo>
                  <a:cubicBezTo>
                    <a:pt x="2098" y="2885"/>
                    <a:pt x="2098" y="2885"/>
                    <a:pt x="2098" y="2885"/>
                  </a:cubicBezTo>
                  <a:cubicBezTo>
                    <a:pt x="2977" y="275"/>
                    <a:pt x="2977" y="275"/>
                    <a:pt x="2977" y="275"/>
                  </a:cubicBezTo>
                  <a:lnTo>
                    <a:pt x="375" y="1195"/>
                  </a:lnTo>
                  <a:close/>
                  <a:moveTo>
                    <a:pt x="375" y="1195"/>
                  </a:moveTo>
                  <a:cubicBezTo>
                    <a:pt x="375" y="1195"/>
                    <a:pt x="375" y="1195"/>
                    <a:pt x="375" y="1195"/>
                  </a:cubicBezTo>
                </a:path>
              </a:pathLst>
            </a:custGeom>
            <a:solidFill>
              <a:srgbClr val="F6F9E4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3160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坚持全面依法治国，推进法治中国建设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七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05915" y="1837055"/>
            <a:ext cx="8849360" cy="694055"/>
            <a:chOff x="2529" y="3425"/>
            <a:chExt cx="13936" cy="1093"/>
          </a:xfrm>
        </p:grpSpPr>
        <p:sp>
          <p:nvSpPr>
            <p:cNvPr id="12" name="文本框 11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完善以宪法为核心的中国特色社会主义法律体系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30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32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FFC000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" name="组合 14"/>
          <p:cNvGrpSpPr/>
          <p:nvPr/>
        </p:nvGrpSpPr>
        <p:grpSpPr>
          <a:xfrm>
            <a:off x="1605915" y="4629150"/>
            <a:ext cx="8849360" cy="694055"/>
            <a:chOff x="2529" y="3425"/>
            <a:chExt cx="13936" cy="1093"/>
          </a:xfrm>
        </p:grpSpPr>
        <p:sp>
          <p:nvSpPr>
            <p:cNvPr id="22" name="文本框 21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加快建设法治社会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34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36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8" name="组合 37"/>
          <p:cNvGrpSpPr/>
          <p:nvPr/>
        </p:nvGrpSpPr>
        <p:grpSpPr>
          <a:xfrm>
            <a:off x="1605915" y="3711575"/>
            <a:ext cx="8849360" cy="694055"/>
            <a:chOff x="2529" y="3425"/>
            <a:chExt cx="13936" cy="1093"/>
          </a:xfrm>
        </p:grpSpPr>
        <p:sp>
          <p:nvSpPr>
            <p:cNvPr id="39" name="文本框 38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严格公正司法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41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43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5" name="组合 44"/>
          <p:cNvGrpSpPr/>
          <p:nvPr/>
        </p:nvGrpSpPr>
        <p:grpSpPr>
          <a:xfrm>
            <a:off x="1605915" y="2756535"/>
            <a:ext cx="8849360" cy="694055"/>
            <a:chOff x="2529" y="3425"/>
            <a:chExt cx="13936" cy="1093"/>
          </a:xfrm>
        </p:grpSpPr>
        <p:sp>
          <p:nvSpPr>
            <p:cNvPr id="46" name="文本框 45"/>
            <p:cNvSpPr txBox="1"/>
            <p:nvPr/>
          </p:nvSpPr>
          <p:spPr>
            <a:xfrm>
              <a:off x="3816" y="3425"/>
              <a:ext cx="12649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扎实推进依法行政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529" y="3594"/>
              <a:ext cx="924" cy="924"/>
              <a:chOff x="2512" y="6097"/>
              <a:chExt cx="924" cy="924"/>
            </a:xfrm>
          </p:grpSpPr>
          <p:sp>
            <p:nvSpPr>
              <p:cNvPr id="48" name="矩形: 圆角 21"/>
              <p:cNvSpPr/>
              <p:nvPr/>
            </p:nvSpPr>
            <p:spPr>
              <a:xfrm>
                <a:off x="2512" y="6097"/>
                <a:ext cx="924" cy="9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2727" y="6341"/>
                <a:ext cx="493" cy="462"/>
                <a:chOff x="2904" y="6415"/>
                <a:chExt cx="317" cy="297"/>
              </a:xfrm>
            </p:grpSpPr>
            <p:sp>
              <p:nvSpPr>
                <p:cNvPr id="50" name="Freeform 512"/>
                <p:cNvSpPr/>
                <p:nvPr/>
              </p:nvSpPr>
              <p:spPr bwMode="auto">
                <a:xfrm>
                  <a:off x="2904" y="6415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512"/>
                <p:cNvSpPr/>
                <p:nvPr/>
              </p:nvSpPr>
              <p:spPr bwMode="auto">
                <a:xfrm>
                  <a:off x="3081" y="6434"/>
                  <a:ext cx="140" cy="277"/>
                </a:xfrm>
                <a:custGeom>
                  <a:avLst/>
                  <a:gdLst>
                    <a:gd name="T0" fmla="*/ 54 w 106"/>
                    <a:gd name="T1" fmla="*/ 105 h 210"/>
                    <a:gd name="T2" fmla="*/ 0 w 106"/>
                    <a:gd name="T3" fmla="*/ 159 h 210"/>
                    <a:gd name="T4" fmla="*/ 0 w 106"/>
                    <a:gd name="T5" fmla="*/ 210 h 210"/>
                    <a:gd name="T6" fmla="*/ 0 w 106"/>
                    <a:gd name="T7" fmla="*/ 210 h 210"/>
                    <a:gd name="T8" fmla="*/ 106 w 106"/>
                    <a:gd name="T9" fmla="*/ 105 h 210"/>
                    <a:gd name="T10" fmla="*/ 0 w 106"/>
                    <a:gd name="T11" fmla="*/ 0 h 210"/>
                    <a:gd name="T12" fmla="*/ 0 w 106"/>
                    <a:gd name="T13" fmla="*/ 0 h 210"/>
                    <a:gd name="T14" fmla="*/ 0 w 106"/>
                    <a:gd name="T15" fmla="*/ 51 h 210"/>
                    <a:gd name="T16" fmla="*/ 54 w 106"/>
                    <a:gd name="T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210">
                      <a:moveTo>
                        <a:pt x="54" y="105"/>
                      </a:moveTo>
                      <a:lnTo>
                        <a:pt x="0" y="159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106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4" y="10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 dirty="0">
                    <a:solidFill>
                      <a:srgbClr val="152A35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92595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推进文化自信自强，铸就社会主义文化新辉煌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八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90800" y="1672590"/>
            <a:ext cx="6729730" cy="3964305"/>
            <a:chOff x="4080" y="2634"/>
            <a:chExt cx="10598" cy="6243"/>
          </a:xfrm>
        </p:grpSpPr>
        <p:sp>
          <p:nvSpPr>
            <p:cNvPr id="30" name="箭头: 右 4"/>
            <p:cNvSpPr/>
            <p:nvPr/>
          </p:nvSpPr>
          <p:spPr>
            <a:xfrm>
              <a:off x="4081" y="7625"/>
              <a:ext cx="893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箭头: 右 4"/>
            <p:cNvSpPr/>
            <p:nvPr/>
          </p:nvSpPr>
          <p:spPr>
            <a:xfrm>
              <a:off x="4081" y="6310"/>
              <a:ext cx="893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箭头: 右 4"/>
            <p:cNvSpPr/>
            <p:nvPr/>
          </p:nvSpPr>
          <p:spPr>
            <a:xfrm>
              <a:off x="4080" y="5040"/>
              <a:ext cx="8935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箭头: 右 4"/>
            <p:cNvSpPr/>
            <p:nvPr/>
          </p:nvSpPr>
          <p:spPr>
            <a:xfrm>
              <a:off x="4081" y="3810"/>
              <a:ext cx="893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箭头: 右 4"/>
            <p:cNvSpPr/>
            <p:nvPr/>
          </p:nvSpPr>
          <p:spPr>
            <a:xfrm>
              <a:off x="4080" y="2634"/>
              <a:ext cx="8884" cy="1252"/>
            </a:xfrm>
            <a:prstGeom prst="rightArrow">
              <a:avLst>
                <a:gd name="adj1" fmla="val 70406"/>
                <a:gd name="adj2" fmla="val 50000"/>
              </a:avLst>
            </a:prstGeom>
            <a:solidFill>
              <a:srgbClr val="C00000">
                <a:alpha val="9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104" tIns="160104" rIns="160104" bIns="160104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46" y="2970"/>
              <a:ext cx="10433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建设具有强大凝聚力和引领力的社会主义意识形态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56" y="4146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广泛践行社会主义核心价值观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60" y="5348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提高全社会文明程度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46" y="6632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繁荣发展文化事业和文化产业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78" y="7933"/>
              <a:ext cx="1006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增强中华文明传播力影响力</a:t>
              </a:r>
            </a:p>
          </p:txBody>
        </p:sp>
      </p:grpSp>
      <p:pic>
        <p:nvPicPr>
          <p:cNvPr id="3" name="图片 2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590" y="268605"/>
            <a:ext cx="579120" cy="57912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68973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增进民生福祉，提高人民生活品质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九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3826163" y="1125538"/>
            <a:ext cx="4539674" cy="4643437"/>
          </a:xfrm>
          <a:custGeom>
            <a:avLst/>
            <a:gdLst>
              <a:gd name="connsiteX0" fmla="*/ 2577523 w 5155046"/>
              <a:gd name="connsiteY0" fmla="*/ 0 h 4643437"/>
              <a:gd name="connsiteX1" fmla="*/ 3706235 w 5155046"/>
              <a:gd name="connsiteY1" fmla="*/ 1211262 h 4643437"/>
              <a:gd name="connsiteX2" fmla="*/ 3093727 w 5155046"/>
              <a:gd name="connsiteY2" fmla="*/ 1211262 h 4643437"/>
              <a:gd name="connsiteX3" fmla="*/ 3105188 w 5155046"/>
              <a:gd name="connsiteY3" fmla="*/ 1359989 h 4643437"/>
              <a:gd name="connsiteX4" fmla="*/ 4935833 w 5155046"/>
              <a:gd name="connsiteY4" fmla="*/ 4504718 h 4643437"/>
              <a:gd name="connsiteX5" fmla="*/ 5155046 w 5155046"/>
              <a:gd name="connsiteY5" fmla="*/ 4643437 h 4643437"/>
              <a:gd name="connsiteX6" fmla="*/ 0 w 5155046"/>
              <a:gd name="connsiteY6" fmla="*/ 4643437 h 4643437"/>
              <a:gd name="connsiteX7" fmla="*/ 219213 w 5155046"/>
              <a:gd name="connsiteY7" fmla="*/ 4504718 h 4643437"/>
              <a:gd name="connsiteX8" fmla="*/ 2049859 w 5155046"/>
              <a:gd name="connsiteY8" fmla="*/ 1359989 h 4643437"/>
              <a:gd name="connsiteX9" fmla="*/ 2061320 w 5155046"/>
              <a:gd name="connsiteY9" fmla="*/ 1211262 h 4643437"/>
              <a:gd name="connsiteX10" fmla="*/ 1448810 w 5155046"/>
              <a:gd name="connsiteY10" fmla="*/ 1211262 h 46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5046" h="4643437">
                <a:moveTo>
                  <a:pt x="2577523" y="0"/>
                </a:moveTo>
                <a:lnTo>
                  <a:pt x="3706235" y="1211262"/>
                </a:lnTo>
                <a:lnTo>
                  <a:pt x="3093727" y="1211262"/>
                </a:lnTo>
                <a:lnTo>
                  <a:pt x="3105188" y="1359989"/>
                </a:lnTo>
                <a:cubicBezTo>
                  <a:pt x="3202462" y="2379720"/>
                  <a:pt x="3610050" y="3600412"/>
                  <a:pt x="4935833" y="4504718"/>
                </a:cubicBezTo>
                <a:lnTo>
                  <a:pt x="5155046" y="4643437"/>
                </a:lnTo>
                <a:lnTo>
                  <a:pt x="0" y="4643437"/>
                </a:lnTo>
                <a:lnTo>
                  <a:pt x="219213" y="4504718"/>
                </a:lnTo>
                <a:cubicBezTo>
                  <a:pt x="1544998" y="3600412"/>
                  <a:pt x="1952585" y="2379720"/>
                  <a:pt x="2049859" y="1359989"/>
                </a:cubicBezTo>
                <a:lnTo>
                  <a:pt x="2061320" y="1211262"/>
                </a:lnTo>
                <a:lnTo>
                  <a:pt x="1448810" y="12112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Roboto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37335" y="3763010"/>
            <a:ext cx="3621405" cy="883920"/>
            <a:chOff x="2421" y="5926"/>
            <a:chExt cx="5703" cy="1392"/>
          </a:xfrm>
        </p:grpSpPr>
        <p:sp>
          <p:nvSpPr>
            <p:cNvPr id="7" name="文本框 7"/>
            <p:cNvSpPr txBox="1"/>
            <p:nvPr/>
          </p:nvSpPr>
          <p:spPr>
            <a:xfrm>
              <a:off x="2421" y="5926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lstStyle/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82" y="6380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健全社会保障体系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2075" y="1675130"/>
            <a:ext cx="3328670" cy="883920"/>
            <a:chOff x="2145" y="2638"/>
            <a:chExt cx="5242" cy="1392"/>
          </a:xfrm>
        </p:grpSpPr>
        <p:sp>
          <p:nvSpPr>
            <p:cNvPr id="8" name="文本框 7"/>
            <p:cNvSpPr txBox="1"/>
            <p:nvPr/>
          </p:nvSpPr>
          <p:spPr>
            <a:xfrm>
              <a:off x="2620" y="2638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lstStyle/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45" y="3078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完善分配制度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19670" y="1675130"/>
            <a:ext cx="3328670" cy="883920"/>
            <a:chOff x="11842" y="2638"/>
            <a:chExt cx="5242" cy="1392"/>
          </a:xfrm>
        </p:grpSpPr>
        <p:sp>
          <p:nvSpPr>
            <p:cNvPr id="11" name="文本框 10"/>
            <p:cNvSpPr txBox="1"/>
            <p:nvPr/>
          </p:nvSpPr>
          <p:spPr>
            <a:xfrm>
              <a:off x="12317" y="2638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lstStyle/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842" y="3078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实施就业优先战略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19670" y="3763010"/>
            <a:ext cx="3328670" cy="883920"/>
            <a:chOff x="11842" y="5926"/>
            <a:chExt cx="5242" cy="1392"/>
          </a:xfrm>
        </p:grpSpPr>
        <p:sp>
          <p:nvSpPr>
            <p:cNvPr id="13" name="文本框 12"/>
            <p:cNvSpPr txBox="1"/>
            <p:nvPr/>
          </p:nvSpPr>
          <p:spPr>
            <a:xfrm>
              <a:off x="12317" y="5926"/>
              <a:ext cx="4293" cy="1392"/>
            </a:xfrm>
            <a:prstGeom prst="roundRect">
              <a:avLst>
                <a:gd name="adj" fmla="val 50000"/>
              </a:avLst>
            </a:prstGeom>
            <a:solidFill>
              <a:srgbClr val="CF0008"/>
            </a:solidFill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noAutofit/>
            </a:bodyPr>
            <a:lstStyle/>
            <a:p>
              <a:pPr algn="just"/>
              <a:endParaRPr lang="zh-CN" altLang="en-US" sz="28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Roboto" charset="0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42" y="6380"/>
              <a:ext cx="5243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0"/>
                </a:rPr>
                <a:t>推进健康中国建设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807720" y="290195"/>
            <a:ext cx="81546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推动绿色发展，促进人与自然和谐共生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84300" y="2005965"/>
            <a:ext cx="9705975" cy="2919730"/>
            <a:chOff x="2180" y="3159"/>
            <a:chExt cx="15285" cy="4598"/>
          </a:xfrm>
        </p:grpSpPr>
        <p:grpSp>
          <p:nvGrpSpPr>
            <p:cNvPr id="34" name="组合 33"/>
            <p:cNvGrpSpPr/>
            <p:nvPr/>
          </p:nvGrpSpPr>
          <p:grpSpPr>
            <a:xfrm>
              <a:off x="2180" y="3159"/>
              <a:ext cx="2636" cy="4597"/>
              <a:chOff x="2180" y="3159"/>
              <a:chExt cx="2636" cy="459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230" y="4506"/>
                <a:ext cx="2544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加快发展方式绿色转型</a:t>
                </a:r>
              </a:p>
            </p:txBody>
          </p:sp>
          <p:sp>
            <p:nvSpPr>
              <p:cNvPr id="44" name="形状"/>
              <p:cNvSpPr>
                <a:spLocks noEditPoints="1"/>
              </p:cNvSpPr>
              <p:nvPr/>
            </p:nvSpPr>
            <p:spPr bwMode="auto">
              <a:xfrm>
                <a:off x="2180" y="3159"/>
                <a:ext cx="2636" cy="4597"/>
              </a:xfrm>
              <a:custGeom>
                <a:avLst/>
                <a:gdLst>
                  <a:gd name="T0" fmla="*/ 230 w 460"/>
                  <a:gd name="T1" fmla="*/ 802 h 802"/>
                  <a:gd name="T2" fmla="*/ 188 w 460"/>
                  <a:gd name="T3" fmla="*/ 792 h 802"/>
                  <a:gd name="T4" fmla="*/ 42 w 460"/>
                  <a:gd name="T5" fmla="*/ 708 h 802"/>
                  <a:gd name="T6" fmla="*/ 0 w 460"/>
                  <a:gd name="T7" fmla="*/ 634 h 802"/>
                  <a:gd name="T8" fmla="*/ 0 w 460"/>
                  <a:gd name="T9" fmla="*/ 167 h 802"/>
                  <a:gd name="T10" fmla="*/ 42 w 460"/>
                  <a:gd name="T11" fmla="*/ 94 h 802"/>
                  <a:gd name="T12" fmla="*/ 188 w 460"/>
                  <a:gd name="T13" fmla="*/ 10 h 802"/>
                  <a:gd name="T14" fmla="*/ 230 w 460"/>
                  <a:gd name="T15" fmla="*/ 0 h 802"/>
                  <a:gd name="T16" fmla="*/ 272 w 460"/>
                  <a:gd name="T17" fmla="*/ 10 h 802"/>
                  <a:gd name="T18" fmla="*/ 418 w 460"/>
                  <a:gd name="T19" fmla="*/ 94 h 802"/>
                  <a:gd name="T20" fmla="*/ 460 w 460"/>
                  <a:gd name="T21" fmla="*/ 167 h 802"/>
                  <a:gd name="T22" fmla="*/ 460 w 460"/>
                  <a:gd name="T23" fmla="*/ 634 h 802"/>
                  <a:gd name="T24" fmla="*/ 418 w 460"/>
                  <a:gd name="T25" fmla="*/ 708 h 802"/>
                  <a:gd name="T26" fmla="*/ 272 w 460"/>
                  <a:gd name="T27" fmla="*/ 792 h 802"/>
                  <a:gd name="T28" fmla="*/ 230 w 460"/>
                  <a:gd name="T29" fmla="*/ 802 h 802"/>
                  <a:gd name="T30" fmla="*/ 230 w 460"/>
                  <a:gd name="T31" fmla="*/ 12 h 802"/>
                  <a:gd name="T32" fmla="*/ 194 w 460"/>
                  <a:gd name="T33" fmla="*/ 20 h 802"/>
                  <a:gd name="T34" fmla="*/ 48 w 460"/>
                  <a:gd name="T35" fmla="*/ 104 h 802"/>
                  <a:gd name="T36" fmla="*/ 12 w 460"/>
                  <a:gd name="T37" fmla="*/ 167 h 802"/>
                  <a:gd name="T38" fmla="*/ 12 w 460"/>
                  <a:gd name="T39" fmla="*/ 634 h 802"/>
                  <a:gd name="T40" fmla="*/ 48 w 460"/>
                  <a:gd name="T41" fmla="*/ 697 h 802"/>
                  <a:gd name="T42" fmla="*/ 194 w 460"/>
                  <a:gd name="T43" fmla="*/ 781 h 802"/>
                  <a:gd name="T44" fmla="*/ 230 w 460"/>
                  <a:gd name="T45" fmla="*/ 790 h 802"/>
                  <a:gd name="T46" fmla="*/ 266 w 460"/>
                  <a:gd name="T47" fmla="*/ 781 h 802"/>
                  <a:gd name="T48" fmla="*/ 412 w 460"/>
                  <a:gd name="T49" fmla="*/ 697 h 802"/>
                  <a:gd name="T50" fmla="*/ 448 w 460"/>
                  <a:gd name="T51" fmla="*/ 634 h 802"/>
                  <a:gd name="T52" fmla="*/ 448 w 460"/>
                  <a:gd name="T53" fmla="*/ 167 h 802"/>
                  <a:gd name="T54" fmla="*/ 412 w 460"/>
                  <a:gd name="T55" fmla="*/ 104 h 802"/>
                  <a:gd name="T56" fmla="*/ 266 w 460"/>
                  <a:gd name="T57" fmla="*/ 20 h 802"/>
                  <a:gd name="T58" fmla="*/ 230 w 460"/>
                  <a:gd name="T59" fmla="*/ 1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0" h="802">
                    <a:moveTo>
                      <a:pt x="230" y="802"/>
                    </a:moveTo>
                    <a:cubicBezTo>
                      <a:pt x="214" y="802"/>
                      <a:pt x="199" y="798"/>
                      <a:pt x="188" y="792"/>
                    </a:cubicBezTo>
                    <a:cubicBezTo>
                      <a:pt x="42" y="708"/>
                      <a:pt x="42" y="708"/>
                      <a:pt x="42" y="708"/>
                    </a:cubicBezTo>
                    <a:cubicBezTo>
                      <a:pt x="19" y="694"/>
                      <a:pt x="0" y="661"/>
                      <a:pt x="0" y="634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40"/>
                      <a:pt x="19" y="107"/>
                      <a:pt x="42" y="94"/>
                    </a:cubicBezTo>
                    <a:cubicBezTo>
                      <a:pt x="188" y="10"/>
                      <a:pt x="188" y="10"/>
                      <a:pt x="188" y="10"/>
                    </a:cubicBezTo>
                    <a:cubicBezTo>
                      <a:pt x="199" y="4"/>
                      <a:pt x="214" y="0"/>
                      <a:pt x="230" y="0"/>
                    </a:cubicBezTo>
                    <a:cubicBezTo>
                      <a:pt x="246" y="0"/>
                      <a:pt x="261" y="4"/>
                      <a:pt x="272" y="10"/>
                    </a:cubicBezTo>
                    <a:cubicBezTo>
                      <a:pt x="418" y="94"/>
                      <a:pt x="418" y="94"/>
                      <a:pt x="418" y="94"/>
                    </a:cubicBezTo>
                    <a:cubicBezTo>
                      <a:pt x="441" y="107"/>
                      <a:pt x="460" y="140"/>
                      <a:pt x="460" y="167"/>
                    </a:cubicBezTo>
                    <a:cubicBezTo>
                      <a:pt x="460" y="634"/>
                      <a:pt x="460" y="634"/>
                      <a:pt x="460" y="634"/>
                    </a:cubicBezTo>
                    <a:cubicBezTo>
                      <a:pt x="460" y="661"/>
                      <a:pt x="441" y="694"/>
                      <a:pt x="418" y="708"/>
                    </a:cubicBezTo>
                    <a:cubicBezTo>
                      <a:pt x="272" y="792"/>
                      <a:pt x="272" y="792"/>
                      <a:pt x="272" y="792"/>
                    </a:cubicBezTo>
                    <a:cubicBezTo>
                      <a:pt x="261" y="798"/>
                      <a:pt x="246" y="802"/>
                      <a:pt x="230" y="802"/>
                    </a:cubicBezTo>
                    <a:close/>
                    <a:moveTo>
                      <a:pt x="230" y="12"/>
                    </a:moveTo>
                    <a:cubicBezTo>
                      <a:pt x="216" y="12"/>
                      <a:pt x="203" y="15"/>
                      <a:pt x="194" y="20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29" y="116"/>
                      <a:pt x="12" y="145"/>
                      <a:pt x="12" y="167"/>
                    </a:cubicBezTo>
                    <a:cubicBezTo>
                      <a:pt x="12" y="634"/>
                      <a:pt x="12" y="634"/>
                      <a:pt x="12" y="634"/>
                    </a:cubicBezTo>
                    <a:cubicBezTo>
                      <a:pt x="12" y="657"/>
                      <a:pt x="29" y="686"/>
                      <a:pt x="48" y="697"/>
                    </a:cubicBezTo>
                    <a:cubicBezTo>
                      <a:pt x="194" y="781"/>
                      <a:pt x="194" y="781"/>
                      <a:pt x="194" y="781"/>
                    </a:cubicBezTo>
                    <a:cubicBezTo>
                      <a:pt x="203" y="787"/>
                      <a:pt x="216" y="790"/>
                      <a:pt x="230" y="790"/>
                    </a:cubicBezTo>
                    <a:cubicBezTo>
                      <a:pt x="244" y="790"/>
                      <a:pt x="257" y="787"/>
                      <a:pt x="266" y="781"/>
                    </a:cubicBezTo>
                    <a:cubicBezTo>
                      <a:pt x="412" y="697"/>
                      <a:pt x="412" y="697"/>
                      <a:pt x="412" y="697"/>
                    </a:cubicBezTo>
                    <a:cubicBezTo>
                      <a:pt x="431" y="686"/>
                      <a:pt x="448" y="657"/>
                      <a:pt x="448" y="634"/>
                    </a:cubicBezTo>
                    <a:cubicBezTo>
                      <a:pt x="448" y="167"/>
                      <a:pt x="448" y="167"/>
                      <a:pt x="448" y="167"/>
                    </a:cubicBezTo>
                    <a:cubicBezTo>
                      <a:pt x="448" y="145"/>
                      <a:pt x="431" y="116"/>
                      <a:pt x="412" y="104"/>
                    </a:cubicBezTo>
                    <a:cubicBezTo>
                      <a:pt x="266" y="20"/>
                      <a:pt x="266" y="20"/>
                      <a:pt x="266" y="20"/>
                    </a:cubicBezTo>
                    <a:cubicBezTo>
                      <a:pt x="257" y="15"/>
                      <a:pt x="244" y="12"/>
                      <a:pt x="230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700000000000000" pitchFamily="18" charset="-122"/>
                  <a:ea typeface="思源宋体 CN" panose="02020700000000000000" pitchFamily="18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254" y="3159"/>
              <a:ext cx="3821" cy="4598"/>
              <a:chOff x="5254" y="3159"/>
              <a:chExt cx="3821" cy="459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254" y="5082"/>
                <a:ext cx="538" cy="405"/>
                <a:chOff x="3811588" y="2488930"/>
                <a:chExt cx="341314" cy="257175"/>
              </a:xfrm>
            </p:grpSpPr>
            <p:sp>
              <p:nvSpPr>
                <p:cNvPr id="22" name="形状"/>
                <p:cNvSpPr/>
                <p:nvPr/>
              </p:nvSpPr>
              <p:spPr bwMode="auto">
                <a:xfrm>
                  <a:off x="3990977" y="2488930"/>
                  <a:ext cx="161925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3 w 51"/>
                    <a:gd name="T3" fmla="*/ 78 h 81"/>
                    <a:gd name="T4" fmla="*/ 3 w 51"/>
                    <a:gd name="T5" fmla="*/ 68 h 81"/>
                    <a:gd name="T6" fmla="*/ 30 w 51"/>
                    <a:gd name="T7" fmla="*/ 41 h 81"/>
                    <a:gd name="T8" fmla="*/ 3 w 51"/>
                    <a:gd name="T9" fmla="*/ 14 h 81"/>
                    <a:gd name="T10" fmla="*/ 3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8"/>
                      </a:cubicBezTo>
                      <a:cubicBezTo>
                        <a:pt x="0" y="76"/>
                        <a:pt x="0" y="71"/>
                        <a:pt x="3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5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23" name="形状"/>
                <p:cNvSpPr/>
                <p:nvPr/>
              </p:nvSpPr>
              <p:spPr bwMode="auto">
                <a:xfrm>
                  <a:off x="3811588" y="2488930"/>
                  <a:ext cx="160338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2 w 51"/>
                    <a:gd name="T3" fmla="*/ 78 h 81"/>
                    <a:gd name="T4" fmla="*/ 2 w 51"/>
                    <a:gd name="T5" fmla="*/ 68 h 81"/>
                    <a:gd name="T6" fmla="*/ 30 w 51"/>
                    <a:gd name="T7" fmla="*/ 41 h 81"/>
                    <a:gd name="T8" fmla="*/ 2 w 51"/>
                    <a:gd name="T9" fmla="*/ 14 h 81"/>
                    <a:gd name="T10" fmla="*/ 2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2" y="78"/>
                      </a:cubicBezTo>
                      <a:cubicBezTo>
                        <a:pt x="0" y="76"/>
                        <a:pt x="0" y="71"/>
                        <a:pt x="2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1"/>
                        <a:pt x="0" y="6"/>
                        <a:pt x="2" y="3"/>
                      </a:cubicBezTo>
                      <a:cubicBezTo>
                        <a:pt x="5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6438" y="3159"/>
                <a:ext cx="2637" cy="4598"/>
                <a:chOff x="4295773" y="1267824"/>
                <a:chExt cx="1460503" cy="2546350"/>
              </a:xfrm>
              <a:solidFill>
                <a:srgbClr val="F2C43D"/>
              </a:solidFill>
            </p:grpSpPr>
            <p:sp>
              <p:nvSpPr>
                <p:cNvPr id="52" name="形状"/>
                <p:cNvSpPr>
                  <a:spLocks noEditPoints="1"/>
                </p:cNvSpPr>
                <p:nvPr/>
              </p:nvSpPr>
              <p:spPr bwMode="auto">
                <a:xfrm>
                  <a:off x="4295776" y="1267824"/>
                  <a:ext cx="1460500" cy="2546350"/>
                </a:xfrm>
                <a:custGeom>
                  <a:avLst/>
                  <a:gdLst>
                    <a:gd name="T0" fmla="*/ 230 w 460"/>
                    <a:gd name="T1" fmla="*/ 802 h 802"/>
                    <a:gd name="T2" fmla="*/ 187 w 460"/>
                    <a:gd name="T3" fmla="*/ 792 h 802"/>
                    <a:gd name="T4" fmla="*/ 42 w 460"/>
                    <a:gd name="T5" fmla="*/ 708 h 802"/>
                    <a:gd name="T6" fmla="*/ 0 w 460"/>
                    <a:gd name="T7" fmla="*/ 634 h 802"/>
                    <a:gd name="T8" fmla="*/ 0 w 460"/>
                    <a:gd name="T9" fmla="*/ 167 h 802"/>
                    <a:gd name="T10" fmla="*/ 42 w 460"/>
                    <a:gd name="T11" fmla="*/ 94 h 802"/>
                    <a:gd name="T12" fmla="*/ 187 w 460"/>
                    <a:gd name="T13" fmla="*/ 10 h 802"/>
                    <a:gd name="T14" fmla="*/ 230 w 460"/>
                    <a:gd name="T15" fmla="*/ 0 h 802"/>
                    <a:gd name="T16" fmla="*/ 272 w 460"/>
                    <a:gd name="T17" fmla="*/ 10 h 802"/>
                    <a:gd name="T18" fmla="*/ 417 w 460"/>
                    <a:gd name="T19" fmla="*/ 94 h 802"/>
                    <a:gd name="T20" fmla="*/ 460 w 460"/>
                    <a:gd name="T21" fmla="*/ 167 h 802"/>
                    <a:gd name="T22" fmla="*/ 460 w 460"/>
                    <a:gd name="T23" fmla="*/ 634 h 802"/>
                    <a:gd name="T24" fmla="*/ 417 w 460"/>
                    <a:gd name="T25" fmla="*/ 708 h 802"/>
                    <a:gd name="T26" fmla="*/ 272 w 460"/>
                    <a:gd name="T27" fmla="*/ 792 h 802"/>
                    <a:gd name="T28" fmla="*/ 230 w 460"/>
                    <a:gd name="T29" fmla="*/ 802 h 802"/>
                    <a:gd name="T30" fmla="*/ 230 w 460"/>
                    <a:gd name="T31" fmla="*/ 12 h 802"/>
                    <a:gd name="T32" fmla="*/ 193 w 460"/>
                    <a:gd name="T33" fmla="*/ 20 h 802"/>
                    <a:gd name="T34" fmla="*/ 48 w 460"/>
                    <a:gd name="T35" fmla="*/ 104 h 802"/>
                    <a:gd name="T36" fmla="*/ 12 w 460"/>
                    <a:gd name="T37" fmla="*/ 167 h 802"/>
                    <a:gd name="T38" fmla="*/ 12 w 460"/>
                    <a:gd name="T39" fmla="*/ 634 h 802"/>
                    <a:gd name="T40" fmla="*/ 48 w 460"/>
                    <a:gd name="T41" fmla="*/ 697 h 802"/>
                    <a:gd name="T42" fmla="*/ 193 w 460"/>
                    <a:gd name="T43" fmla="*/ 781 h 802"/>
                    <a:gd name="T44" fmla="*/ 230 w 460"/>
                    <a:gd name="T45" fmla="*/ 790 h 802"/>
                    <a:gd name="T46" fmla="*/ 266 w 460"/>
                    <a:gd name="T47" fmla="*/ 781 h 802"/>
                    <a:gd name="T48" fmla="*/ 411 w 460"/>
                    <a:gd name="T49" fmla="*/ 697 h 802"/>
                    <a:gd name="T50" fmla="*/ 448 w 460"/>
                    <a:gd name="T51" fmla="*/ 634 h 802"/>
                    <a:gd name="T52" fmla="*/ 448 w 460"/>
                    <a:gd name="T53" fmla="*/ 167 h 802"/>
                    <a:gd name="T54" fmla="*/ 411 w 460"/>
                    <a:gd name="T55" fmla="*/ 104 h 802"/>
                    <a:gd name="T56" fmla="*/ 266 w 460"/>
                    <a:gd name="T57" fmla="*/ 20 h 802"/>
                    <a:gd name="T58" fmla="*/ 230 w 460"/>
                    <a:gd name="T59" fmla="*/ 1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60" h="802">
                      <a:moveTo>
                        <a:pt x="230" y="802"/>
                      </a:moveTo>
                      <a:cubicBezTo>
                        <a:pt x="214" y="802"/>
                        <a:pt x="199" y="798"/>
                        <a:pt x="187" y="792"/>
                      </a:cubicBezTo>
                      <a:cubicBezTo>
                        <a:pt x="42" y="708"/>
                        <a:pt x="42" y="708"/>
                        <a:pt x="42" y="708"/>
                      </a:cubicBezTo>
                      <a:cubicBezTo>
                        <a:pt x="19" y="694"/>
                        <a:pt x="0" y="661"/>
                        <a:pt x="0" y="634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40"/>
                        <a:pt x="19" y="107"/>
                        <a:pt x="42" y="94"/>
                      </a:cubicBezTo>
                      <a:cubicBezTo>
                        <a:pt x="187" y="10"/>
                        <a:pt x="187" y="10"/>
                        <a:pt x="187" y="10"/>
                      </a:cubicBezTo>
                      <a:cubicBezTo>
                        <a:pt x="199" y="4"/>
                        <a:pt x="214" y="0"/>
                        <a:pt x="230" y="0"/>
                      </a:cubicBezTo>
                      <a:cubicBezTo>
                        <a:pt x="246" y="0"/>
                        <a:pt x="261" y="4"/>
                        <a:pt x="272" y="10"/>
                      </a:cubicBezTo>
                      <a:cubicBezTo>
                        <a:pt x="417" y="94"/>
                        <a:pt x="417" y="94"/>
                        <a:pt x="417" y="94"/>
                      </a:cubicBezTo>
                      <a:cubicBezTo>
                        <a:pt x="441" y="107"/>
                        <a:pt x="460" y="140"/>
                        <a:pt x="460" y="167"/>
                      </a:cubicBezTo>
                      <a:cubicBezTo>
                        <a:pt x="460" y="634"/>
                        <a:pt x="460" y="634"/>
                        <a:pt x="460" y="634"/>
                      </a:cubicBezTo>
                      <a:cubicBezTo>
                        <a:pt x="460" y="661"/>
                        <a:pt x="441" y="694"/>
                        <a:pt x="417" y="708"/>
                      </a:cubicBezTo>
                      <a:cubicBezTo>
                        <a:pt x="272" y="792"/>
                        <a:pt x="272" y="792"/>
                        <a:pt x="272" y="792"/>
                      </a:cubicBezTo>
                      <a:cubicBezTo>
                        <a:pt x="261" y="798"/>
                        <a:pt x="246" y="802"/>
                        <a:pt x="230" y="802"/>
                      </a:cubicBezTo>
                      <a:close/>
                      <a:moveTo>
                        <a:pt x="230" y="12"/>
                      </a:moveTo>
                      <a:cubicBezTo>
                        <a:pt x="216" y="12"/>
                        <a:pt x="203" y="15"/>
                        <a:pt x="193" y="20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28" y="116"/>
                        <a:pt x="12" y="145"/>
                        <a:pt x="12" y="167"/>
                      </a:cubicBezTo>
                      <a:cubicBezTo>
                        <a:pt x="12" y="634"/>
                        <a:pt x="12" y="634"/>
                        <a:pt x="12" y="634"/>
                      </a:cubicBezTo>
                      <a:cubicBezTo>
                        <a:pt x="12" y="657"/>
                        <a:pt x="28" y="686"/>
                        <a:pt x="48" y="697"/>
                      </a:cubicBezTo>
                      <a:cubicBezTo>
                        <a:pt x="193" y="781"/>
                        <a:pt x="193" y="781"/>
                        <a:pt x="193" y="781"/>
                      </a:cubicBezTo>
                      <a:cubicBezTo>
                        <a:pt x="203" y="787"/>
                        <a:pt x="216" y="790"/>
                        <a:pt x="230" y="790"/>
                      </a:cubicBezTo>
                      <a:cubicBezTo>
                        <a:pt x="244" y="790"/>
                        <a:pt x="256" y="787"/>
                        <a:pt x="266" y="781"/>
                      </a:cubicBezTo>
                      <a:cubicBezTo>
                        <a:pt x="411" y="697"/>
                        <a:pt x="411" y="697"/>
                        <a:pt x="411" y="697"/>
                      </a:cubicBezTo>
                      <a:cubicBezTo>
                        <a:pt x="431" y="686"/>
                        <a:pt x="448" y="657"/>
                        <a:pt x="448" y="634"/>
                      </a:cubicBezTo>
                      <a:cubicBezTo>
                        <a:pt x="448" y="167"/>
                        <a:pt x="448" y="167"/>
                        <a:pt x="448" y="167"/>
                      </a:cubicBezTo>
                      <a:cubicBezTo>
                        <a:pt x="448" y="145"/>
                        <a:pt x="431" y="116"/>
                        <a:pt x="411" y="104"/>
                      </a:cubicBezTo>
                      <a:cubicBezTo>
                        <a:pt x="266" y="20"/>
                        <a:pt x="266" y="20"/>
                        <a:pt x="266" y="20"/>
                      </a:cubicBezTo>
                      <a:cubicBezTo>
                        <a:pt x="256" y="15"/>
                        <a:pt x="244" y="12"/>
                        <a:pt x="23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4295773" y="2049782"/>
                  <a:ext cx="1430038" cy="8041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grp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8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H" panose="00020600040101010101" pitchFamily="18" charset="-122"/>
                      <a:sym typeface="思源黑体 CN Bold" panose="020B0800000000000000" pitchFamily="34" charset="-122"/>
                    </a:rPr>
                    <a:t>深入推进环境</a:t>
                  </a:r>
                </a:p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8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H" panose="00020600040101010101" pitchFamily="18" charset="-122"/>
                      <a:sym typeface="思源黑体 CN Bold" panose="020B0800000000000000" pitchFamily="34" charset="-122"/>
                    </a:rPr>
                    <a:t>污染防治</a:t>
                  </a: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9667" y="3159"/>
              <a:ext cx="3740" cy="4564"/>
              <a:chOff x="9667" y="3159"/>
              <a:chExt cx="3740" cy="456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0849" y="4510"/>
                <a:ext cx="2558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8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提升生态系统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18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多样性、稳定性、持续性</a:t>
                </a: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9667" y="3159"/>
                <a:ext cx="3714" cy="4564"/>
                <a:chOff x="9667" y="3159"/>
                <a:chExt cx="3714" cy="4564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9667" y="5026"/>
                  <a:ext cx="540" cy="405"/>
                  <a:chOff x="5949952" y="2417175"/>
                  <a:chExt cx="342900" cy="257175"/>
                </a:xfrm>
              </p:grpSpPr>
              <p:sp>
                <p:nvSpPr>
                  <p:cNvPr id="41" name="形状"/>
                  <p:cNvSpPr/>
                  <p:nvPr/>
                </p:nvSpPr>
                <p:spPr bwMode="auto">
                  <a:xfrm>
                    <a:off x="6130927" y="2417175"/>
                    <a:ext cx="161925" cy="257175"/>
                  </a:xfrm>
                  <a:custGeom>
                    <a:avLst/>
                    <a:gdLst>
                      <a:gd name="T0" fmla="*/ 8 w 51"/>
                      <a:gd name="T1" fmla="*/ 81 h 81"/>
                      <a:gd name="T2" fmla="*/ 3 w 51"/>
                      <a:gd name="T3" fmla="*/ 78 h 81"/>
                      <a:gd name="T4" fmla="*/ 3 w 51"/>
                      <a:gd name="T5" fmla="*/ 68 h 81"/>
                      <a:gd name="T6" fmla="*/ 30 w 51"/>
                      <a:gd name="T7" fmla="*/ 41 h 81"/>
                      <a:gd name="T8" fmla="*/ 3 w 51"/>
                      <a:gd name="T9" fmla="*/ 14 h 81"/>
                      <a:gd name="T10" fmla="*/ 3 w 51"/>
                      <a:gd name="T11" fmla="*/ 3 h 81"/>
                      <a:gd name="T12" fmla="*/ 14 w 51"/>
                      <a:gd name="T13" fmla="*/ 3 h 81"/>
                      <a:gd name="T14" fmla="*/ 51 w 51"/>
                      <a:gd name="T15" fmla="*/ 41 h 81"/>
                      <a:gd name="T16" fmla="*/ 14 w 51"/>
                      <a:gd name="T17" fmla="*/ 78 h 81"/>
                      <a:gd name="T18" fmla="*/ 8 w 51"/>
                      <a:gd name="T19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" h="81">
                        <a:moveTo>
                          <a:pt x="8" y="81"/>
                        </a:moveTo>
                        <a:cubicBezTo>
                          <a:pt x="7" y="81"/>
                          <a:pt x="5" y="80"/>
                          <a:pt x="3" y="78"/>
                        </a:cubicBezTo>
                        <a:cubicBezTo>
                          <a:pt x="0" y="76"/>
                          <a:pt x="0" y="71"/>
                          <a:pt x="3" y="68"/>
                        </a:cubicBezTo>
                        <a:cubicBezTo>
                          <a:pt x="30" y="41"/>
                          <a:pt x="30" y="41"/>
                          <a:pt x="30" y="41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0" y="11"/>
                          <a:pt x="0" y="6"/>
                          <a:pt x="3" y="3"/>
                        </a:cubicBezTo>
                        <a:cubicBezTo>
                          <a:pt x="6" y="0"/>
                          <a:pt x="11" y="0"/>
                          <a:pt x="14" y="3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14" y="78"/>
                          <a:pt x="14" y="78"/>
                          <a:pt x="14" y="78"/>
                        </a:cubicBezTo>
                        <a:cubicBezTo>
                          <a:pt x="12" y="80"/>
                          <a:pt x="10" y="81"/>
                          <a:pt x="8" y="8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宋体 CN" panose="02020700000000000000" pitchFamily="18" charset="-122"/>
                      <a:ea typeface="思源宋体 CN" panose="02020700000000000000" pitchFamily="18" charset="-122"/>
                    </a:endParaRPr>
                  </a:p>
                </p:txBody>
              </p:sp>
              <p:sp>
                <p:nvSpPr>
                  <p:cNvPr id="42" name="形状"/>
                  <p:cNvSpPr/>
                  <p:nvPr/>
                </p:nvSpPr>
                <p:spPr bwMode="auto">
                  <a:xfrm>
                    <a:off x="5949952" y="2417175"/>
                    <a:ext cx="161925" cy="257175"/>
                  </a:xfrm>
                  <a:custGeom>
                    <a:avLst/>
                    <a:gdLst>
                      <a:gd name="T0" fmla="*/ 8 w 51"/>
                      <a:gd name="T1" fmla="*/ 81 h 81"/>
                      <a:gd name="T2" fmla="*/ 3 w 51"/>
                      <a:gd name="T3" fmla="*/ 78 h 81"/>
                      <a:gd name="T4" fmla="*/ 3 w 51"/>
                      <a:gd name="T5" fmla="*/ 68 h 81"/>
                      <a:gd name="T6" fmla="*/ 30 w 51"/>
                      <a:gd name="T7" fmla="*/ 41 h 81"/>
                      <a:gd name="T8" fmla="*/ 3 w 51"/>
                      <a:gd name="T9" fmla="*/ 14 h 81"/>
                      <a:gd name="T10" fmla="*/ 3 w 51"/>
                      <a:gd name="T11" fmla="*/ 3 h 81"/>
                      <a:gd name="T12" fmla="*/ 14 w 51"/>
                      <a:gd name="T13" fmla="*/ 3 h 81"/>
                      <a:gd name="T14" fmla="*/ 51 w 51"/>
                      <a:gd name="T15" fmla="*/ 41 h 81"/>
                      <a:gd name="T16" fmla="*/ 14 w 51"/>
                      <a:gd name="T17" fmla="*/ 78 h 81"/>
                      <a:gd name="T18" fmla="*/ 8 w 51"/>
                      <a:gd name="T19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" h="81">
                        <a:moveTo>
                          <a:pt x="8" y="81"/>
                        </a:moveTo>
                        <a:cubicBezTo>
                          <a:pt x="6" y="81"/>
                          <a:pt x="5" y="80"/>
                          <a:pt x="3" y="78"/>
                        </a:cubicBezTo>
                        <a:cubicBezTo>
                          <a:pt x="0" y="76"/>
                          <a:pt x="0" y="71"/>
                          <a:pt x="3" y="68"/>
                        </a:cubicBezTo>
                        <a:cubicBezTo>
                          <a:pt x="30" y="41"/>
                          <a:pt x="30" y="41"/>
                          <a:pt x="30" y="41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0" y="11"/>
                          <a:pt x="0" y="6"/>
                          <a:pt x="3" y="3"/>
                        </a:cubicBezTo>
                        <a:cubicBezTo>
                          <a:pt x="6" y="0"/>
                          <a:pt x="11" y="0"/>
                          <a:pt x="14" y="3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14" y="78"/>
                          <a:pt x="14" y="78"/>
                          <a:pt x="14" y="78"/>
                        </a:cubicBezTo>
                        <a:cubicBezTo>
                          <a:pt x="12" y="80"/>
                          <a:pt x="10" y="81"/>
                          <a:pt x="8" y="81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宋体 CN" panose="02020700000000000000" pitchFamily="18" charset="-122"/>
                      <a:ea typeface="思源宋体 CN" panose="02020700000000000000" pitchFamily="18" charset="-122"/>
                    </a:endParaRPr>
                  </a:p>
                </p:txBody>
              </p:sp>
            </p:grpSp>
            <p:sp>
              <p:nvSpPr>
                <p:cNvPr id="43" name="形状"/>
                <p:cNvSpPr>
                  <a:spLocks noEditPoints="1"/>
                </p:cNvSpPr>
                <p:nvPr/>
              </p:nvSpPr>
              <p:spPr bwMode="auto">
                <a:xfrm>
                  <a:off x="10763" y="3159"/>
                  <a:ext cx="2618" cy="4565"/>
                </a:xfrm>
                <a:custGeom>
                  <a:avLst/>
                  <a:gdLst>
                    <a:gd name="T0" fmla="*/ 230 w 460"/>
                    <a:gd name="T1" fmla="*/ 802 h 802"/>
                    <a:gd name="T2" fmla="*/ 188 w 460"/>
                    <a:gd name="T3" fmla="*/ 792 h 802"/>
                    <a:gd name="T4" fmla="*/ 43 w 460"/>
                    <a:gd name="T5" fmla="*/ 708 h 802"/>
                    <a:gd name="T6" fmla="*/ 0 w 460"/>
                    <a:gd name="T7" fmla="*/ 634 h 802"/>
                    <a:gd name="T8" fmla="*/ 0 w 460"/>
                    <a:gd name="T9" fmla="*/ 167 h 802"/>
                    <a:gd name="T10" fmla="*/ 43 w 460"/>
                    <a:gd name="T11" fmla="*/ 94 h 802"/>
                    <a:gd name="T12" fmla="*/ 188 w 460"/>
                    <a:gd name="T13" fmla="*/ 10 h 802"/>
                    <a:gd name="T14" fmla="*/ 230 w 460"/>
                    <a:gd name="T15" fmla="*/ 0 h 802"/>
                    <a:gd name="T16" fmla="*/ 273 w 460"/>
                    <a:gd name="T17" fmla="*/ 10 h 802"/>
                    <a:gd name="T18" fmla="*/ 418 w 460"/>
                    <a:gd name="T19" fmla="*/ 94 h 802"/>
                    <a:gd name="T20" fmla="*/ 460 w 460"/>
                    <a:gd name="T21" fmla="*/ 167 h 802"/>
                    <a:gd name="T22" fmla="*/ 460 w 460"/>
                    <a:gd name="T23" fmla="*/ 634 h 802"/>
                    <a:gd name="T24" fmla="*/ 418 w 460"/>
                    <a:gd name="T25" fmla="*/ 708 h 802"/>
                    <a:gd name="T26" fmla="*/ 273 w 460"/>
                    <a:gd name="T27" fmla="*/ 792 h 802"/>
                    <a:gd name="T28" fmla="*/ 230 w 460"/>
                    <a:gd name="T29" fmla="*/ 802 h 802"/>
                    <a:gd name="T30" fmla="*/ 230 w 460"/>
                    <a:gd name="T31" fmla="*/ 12 h 802"/>
                    <a:gd name="T32" fmla="*/ 194 w 460"/>
                    <a:gd name="T33" fmla="*/ 20 h 802"/>
                    <a:gd name="T34" fmla="*/ 49 w 460"/>
                    <a:gd name="T35" fmla="*/ 104 h 802"/>
                    <a:gd name="T36" fmla="*/ 12 w 460"/>
                    <a:gd name="T37" fmla="*/ 167 h 802"/>
                    <a:gd name="T38" fmla="*/ 12 w 460"/>
                    <a:gd name="T39" fmla="*/ 634 h 802"/>
                    <a:gd name="T40" fmla="*/ 49 w 460"/>
                    <a:gd name="T41" fmla="*/ 697 h 802"/>
                    <a:gd name="T42" fmla="*/ 194 w 460"/>
                    <a:gd name="T43" fmla="*/ 781 h 802"/>
                    <a:gd name="T44" fmla="*/ 230 w 460"/>
                    <a:gd name="T45" fmla="*/ 790 h 802"/>
                    <a:gd name="T46" fmla="*/ 267 w 460"/>
                    <a:gd name="T47" fmla="*/ 781 h 802"/>
                    <a:gd name="T48" fmla="*/ 412 w 460"/>
                    <a:gd name="T49" fmla="*/ 697 h 802"/>
                    <a:gd name="T50" fmla="*/ 448 w 460"/>
                    <a:gd name="T51" fmla="*/ 634 h 802"/>
                    <a:gd name="T52" fmla="*/ 448 w 460"/>
                    <a:gd name="T53" fmla="*/ 167 h 802"/>
                    <a:gd name="T54" fmla="*/ 412 w 460"/>
                    <a:gd name="T55" fmla="*/ 104 h 802"/>
                    <a:gd name="T56" fmla="*/ 267 w 460"/>
                    <a:gd name="T57" fmla="*/ 20 h 802"/>
                    <a:gd name="T58" fmla="*/ 230 w 460"/>
                    <a:gd name="T59" fmla="*/ 1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60" h="802">
                      <a:moveTo>
                        <a:pt x="230" y="802"/>
                      </a:moveTo>
                      <a:cubicBezTo>
                        <a:pt x="214" y="802"/>
                        <a:pt x="199" y="798"/>
                        <a:pt x="188" y="792"/>
                      </a:cubicBezTo>
                      <a:cubicBezTo>
                        <a:pt x="43" y="708"/>
                        <a:pt x="43" y="708"/>
                        <a:pt x="43" y="708"/>
                      </a:cubicBezTo>
                      <a:cubicBezTo>
                        <a:pt x="19" y="694"/>
                        <a:pt x="0" y="661"/>
                        <a:pt x="0" y="634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40"/>
                        <a:pt x="19" y="107"/>
                        <a:pt x="43" y="94"/>
                      </a:cubicBezTo>
                      <a:cubicBezTo>
                        <a:pt x="188" y="10"/>
                        <a:pt x="188" y="10"/>
                        <a:pt x="188" y="10"/>
                      </a:cubicBezTo>
                      <a:cubicBezTo>
                        <a:pt x="199" y="4"/>
                        <a:pt x="214" y="0"/>
                        <a:pt x="230" y="0"/>
                      </a:cubicBezTo>
                      <a:cubicBezTo>
                        <a:pt x="246" y="0"/>
                        <a:pt x="261" y="4"/>
                        <a:pt x="273" y="10"/>
                      </a:cubicBezTo>
                      <a:cubicBezTo>
                        <a:pt x="418" y="94"/>
                        <a:pt x="418" y="94"/>
                        <a:pt x="418" y="94"/>
                      </a:cubicBezTo>
                      <a:cubicBezTo>
                        <a:pt x="441" y="107"/>
                        <a:pt x="460" y="140"/>
                        <a:pt x="460" y="167"/>
                      </a:cubicBezTo>
                      <a:cubicBezTo>
                        <a:pt x="460" y="634"/>
                        <a:pt x="460" y="634"/>
                        <a:pt x="460" y="634"/>
                      </a:cubicBezTo>
                      <a:cubicBezTo>
                        <a:pt x="460" y="661"/>
                        <a:pt x="441" y="694"/>
                        <a:pt x="418" y="708"/>
                      </a:cubicBezTo>
                      <a:cubicBezTo>
                        <a:pt x="273" y="792"/>
                        <a:pt x="273" y="792"/>
                        <a:pt x="273" y="792"/>
                      </a:cubicBezTo>
                      <a:cubicBezTo>
                        <a:pt x="261" y="798"/>
                        <a:pt x="246" y="802"/>
                        <a:pt x="230" y="802"/>
                      </a:cubicBezTo>
                      <a:close/>
                      <a:moveTo>
                        <a:pt x="230" y="12"/>
                      </a:moveTo>
                      <a:cubicBezTo>
                        <a:pt x="216" y="12"/>
                        <a:pt x="204" y="15"/>
                        <a:pt x="194" y="20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29" y="116"/>
                        <a:pt x="12" y="145"/>
                        <a:pt x="12" y="167"/>
                      </a:cubicBezTo>
                      <a:cubicBezTo>
                        <a:pt x="12" y="634"/>
                        <a:pt x="12" y="634"/>
                        <a:pt x="12" y="634"/>
                      </a:cubicBezTo>
                      <a:cubicBezTo>
                        <a:pt x="12" y="657"/>
                        <a:pt x="29" y="686"/>
                        <a:pt x="49" y="697"/>
                      </a:cubicBezTo>
                      <a:cubicBezTo>
                        <a:pt x="194" y="781"/>
                        <a:pt x="194" y="781"/>
                        <a:pt x="194" y="781"/>
                      </a:cubicBezTo>
                      <a:cubicBezTo>
                        <a:pt x="204" y="787"/>
                        <a:pt x="216" y="790"/>
                        <a:pt x="230" y="790"/>
                      </a:cubicBezTo>
                      <a:cubicBezTo>
                        <a:pt x="244" y="790"/>
                        <a:pt x="257" y="787"/>
                        <a:pt x="267" y="781"/>
                      </a:cubicBezTo>
                      <a:cubicBezTo>
                        <a:pt x="412" y="697"/>
                        <a:pt x="412" y="697"/>
                        <a:pt x="412" y="697"/>
                      </a:cubicBezTo>
                      <a:cubicBezTo>
                        <a:pt x="432" y="686"/>
                        <a:pt x="448" y="657"/>
                        <a:pt x="448" y="634"/>
                      </a:cubicBezTo>
                      <a:cubicBezTo>
                        <a:pt x="448" y="167"/>
                        <a:pt x="448" y="167"/>
                        <a:pt x="448" y="167"/>
                      </a:cubicBezTo>
                      <a:cubicBezTo>
                        <a:pt x="448" y="145"/>
                        <a:pt x="432" y="116"/>
                        <a:pt x="412" y="104"/>
                      </a:cubicBezTo>
                      <a:cubicBezTo>
                        <a:pt x="267" y="20"/>
                        <a:pt x="267" y="20"/>
                        <a:pt x="267" y="20"/>
                      </a:cubicBezTo>
                      <a:cubicBezTo>
                        <a:pt x="257" y="15"/>
                        <a:pt x="244" y="12"/>
                        <a:pt x="230" y="12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13969" y="3159"/>
              <a:ext cx="3497" cy="4546"/>
              <a:chOff x="13969" y="3159"/>
              <a:chExt cx="3497" cy="454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3969" y="4969"/>
                <a:ext cx="537" cy="405"/>
                <a:chOff x="8093077" y="2417175"/>
                <a:chExt cx="341312" cy="257175"/>
              </a:xfrm>
            </p:grpSpPr>
            <p:sp>
              <p:nvSpPr>
                <p:cNvPr id="49" name="形状"/>
                <p:cNvSpPr/>
                <p:nvPr/>
              </p:nvSpPr>
              <p:spPr bwMode="auto">
                <a:xfrm>
                  <a:off x="8274051" y="2417175"/>
                  <a:ext cx="160338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3 w 51"/>
                    <a:gd name="T3" fmla="*/ 78 h 81"/>
                    <a:gd name="T4" fmla="*/ 3 w 51"/>
                    <a:gd name="T5" fmla="*/ 68 h 81"/>
                    <a:gd name="T6" fmla="*/ 30 w 51"/>
                    <a:gd name="T7" fmla="*/ 41 h 81"/>
                    <a:gd name="T8" fmla="*/ 3 w 51"/>
                    <a:gd name="T9" fmla="*/ 14 h 81"/>
                    <a:gd name="T10" fmla="*/ 3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8"/>
                      </a:cubicBezTo>
                      <a:cubicBezTo>
                        <a:pt x="0" y="76"/>
                        <a:pt x="0" y="71"/>
                        <a:pt x="3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51" name="形状"/>
                <p:cNvSpPr/>
                <p:nvPr/>
              </p:nvSpPr>
              <p:spPr bwMode="auto">
                <a:xfrm>
                  <a:off x="8093077" y="2417175"/>
                  <a:ext cx="161925" cy="257175"/>
                </a:xfrm>
                <a:custGeom>
                  <a:avLst/>
                  <a:gdLst>
                    <a:gd name="T0" fmla="*/ 8 w 51"/>
                    <a:gd name="T1" fmla="*/ 81 h 81"/>
                    <a:gd name="T2" fmla="*/ 3 w 51"/>
                    <a:gd name="T3" fmla="*/ 78 h 81"/>
                    <a:gd name="T4" fmla="*/ 3 w 51"/>
                    <a:gd name="T5" fmla="*/ 68 h 81"/>
                    <a:gd name="T6" fmla="*/ 30 w 51"/>
                    <a:gd name="T7" fmla="*/ 41 h 81"/>
                    <a:gd name="T8" fmla="*/ 3 w 51"/>
                    <a:gd name="T9" fmla="*/ 14 h 81"/>
                    <a:gd name="T10" fmla="*/ 3 w 51"/>
                    <a:gd name="T11" fmla="*/ 3 h 81"/>
                    <a:gd name="T12" fmla="*/ 13 w 51"/>
                    <a:gd name="T13" fmla="*/ 3 h 81"/>
                    <a:gd name="T14" fmla="*/ 51 w 51"/>
                    <a:gd name="T15" fmla="*/ 41 h 81"/>
                    <a:gd name="T16" fmla="*/ 13 w 51"/>
                    <a:gd name="T17" fmla="*/ 78 h 81"/>
                    <a:gd name="T18" fmla="*/ 8 w 51"/>
                    <a:gd name="T1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81">
                      <a:moveTo>
                        <a:pt x="8" y="81"/>
                      </a:moveTo>
                      <a:cubicBezTo>
                        <a:pt x="6" y="81"/>
                        <a:pt x="4" y="80"/>
                        <a:pt x="3" y="78"/>
                      </a:cubicBezTo>
                      <a:cubicBezTo>
                        <a:pt x="0" y="76"/>
                        <a:pt x="0" y="71"/>
                        <a:pt x="3" y="6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0" y="0"/>
                        <a:pt x="13" y="3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2" y="80"/>
                        <a:pt x="10" y="81"/>
                        <a:pt x="8" y="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14858" y="3159"/>
                <a:ext cx="2608" cy="4546"/>
                <a:chOff x="8576703" y="1267824"/>
                <a:chExt cx="1461060" cy="2546350"/>
              </a:xfrm>
              <a:solidFill>
                <a:srgbClr val="F2C43D"/>
              </a:solidFill>
            </p:grpSpPr>
            <p:sp>
              <p:nvSpPr>
                <p:cNvPr id="68" name="形状"/>
                <p:cNvSpPr>
                  <a:spLocks noEditPoints="1"/>
                </p:cNvSpPr>
                <p:nvPr/>
              </p:nvSpPr>
              <p:spPr bwMode="auto">
                <a:xfrm>
                  <a:off x="8577263" y="1267824"/>
                  <a:ext cx="1460500" cy="2546350"/>
                </a:xfrm>
                <a:custGeom>
                  <a:avLst/>
                  <a:gdLst>
                    <a:gd name="T0" fmla="*/ 230 w 460"/>
                    <a:gd name="T1" fmla="*/ 802 h 802"/>
                    <a:gd name="T2" fmla="*/ 188 w 460"/>
                    <a:gd name="T3" fmla="*/ 792 h 802"/>
                    <a:gd name="T4" fmla="*/ 42 w 460"/>
                    <a:gd name="T5" fmla="*/ 708 h 802"/>
                    <a:gd name="T6" fmla="*/ 0 w 460"/>
                    <a:gd name="T7" fmla="*/ 634 h 802"/>
                    <a:gd name="T8" fmla="*/ 0 w 460"/>
                    <a:gd name="T9" fmla="*/ 167 h 802"/>
                    <a:gd name="T10" fmla="*/ 42 w 460"/>
                    <a:gd name="T11" fmla="*/ 94 h 802"/>
                    <a:gd name="T12" fmla="*/ 188 w 460"/>
                    <a:gd name="T13" fmla="*/ 10 h 802"/>
                    <a:gd name="T14" fmla="*/ 230 w 460"/>
                    <a:gd name="T15" fmla="*/ 0 h 802"/>
                    <a:gd name="T16" fmla="*/ 272 w 460"/>
                    <a:gd name="T17" fmla="*/ 10 h 802"/>
                    <a:gd name="T18" fmla="*/ 418 w 460"/>
                    <a:gd name="T19" fmla="*/ 94 h 802"/>
                    <a:gd name="T20" fmla="*/ 460 w 460"/>
                    <a:gd name="T21" fmla="*/ 167 h 802"/>
                    <a:gd name="T22" fmla="*/ 460 w 460"/>
                    <a:gd name="T23" fmla="*/ 634 h 802"/>
                    <a:gd name="T24" fmla="*/ 418 w 460"/>
                    <a:gd name="T25" fmla="*/ 708 h 802"/>
                    <a:gd name="T26" fmla="*/ 272 w 460"/>
                    <a:gd name="T27" fmla="*/ 792 h 802"/>
                    <a:gd name="T28" fmla="*/ 230 w 460"/>
                    <a:gd name="T29" fmla="*/ 802 h 802"/>
                    <a:gd name="T30" fmla="*/ 230 w 460"/>
                    <a:gd name="T31" fmla="*/ 12 h 802"/>
                    <a:gd name="T32" fmla="*/ 194 w 460"/>
                    <a:gd name="T33" fmla="*/ 20 h 802"/>
                    <a:gd name="T34" fmla="*/ 48 w 460"/>
                    <a:gd name="T35" fmla="*/ 104 h 802"/>
                    <a:gd name="T36" fmla="*/ 12 w 460"/>
                    <a:gd name="T37" fmla="*/ 167 h 802"/>
                    <a:gd name="T38" fmla="*/ 12 w 460"/>
                    <a:gd name="T39" fmla="*/ 634 h 802"/>
                    <a:gd name="T40" fmla="*/ 48 w 460"/>
                    <a:gd name="T41" fmla="*/ 697 h 802"/>
                    <a:gd name="T42" fmla="*/ 194 w 460"/>
                    <a:gd name="T43" fmla="*/ 781 h 802"/>
                    <a:gd name="T44" fmla="*/ 230 w 460"/>
                    <a:gd name="T45" fmla="*/ 790 h 802"/>
                    <a:gd name="T46" fmla="*/ 266 w 460"/>
                    <a:gd name="T47" fmla="*/ 781 h 802"/>
                    <a:gd name="T48" fmla="*/ 412 w 460"/>
                    <a:gd name="T49" fmla="*/ 697 h 802"/>
                    <a:gd name="T50" fmla="*/ 448 w 460"/>
                    <a:gd name="T51" fmla="*/ 634 h 802"/>
                    <a:gd name="T52" fmla="*/ 448 w 460"/>
                    <a:gd name="T53" fmla="*/ 167 h 802"/>
                    <a:gd name="T54" fmla="*/ 412 w 460"/>
                    <a:gd name="T55" fmla="*/ 104 h 802"/>
                    <a:gd name="T56" fmla="*/ 266 w 460"/>
                    <a:gd name="T57" fmla="*/ 20 h 802"/>
                    <a:gd name="T58" fmla="*/ 230 w 460"/>
                    <a:gd name="T59" fmla="*/ 1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60" h="802">
                      <a:moveTo>
                        <a:pt x="230" y="802"/>
                      </a:moveTo>
                      <a:cubicBezTo>
                        <a:pt x="214" y="802"/>
                        <a:pt x="199" y="798"/>
                        <a:pt x="188" y="792"/>
                      </a:cubicBezTo>
                      <a:cubicBezTo>
                        <a:pt x="42" y="708"/>
                        <a:pt x="42" y="708"/>
                        <a:pt x="42" y="708"/>
                      </a:cubicBezTo>
                      <a:cubicBezTo>
                        <a:pt x="19" y="694"/>
                        <a:pt x="0" y="661"/>
                        <a:pt x="0" y="634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40"/>
                        <a:pt x="19" y="107"/>
                        <a:pt x="42" y="94"/>
                      </a:cubicBezTo>
                      <a:cubicBezTo>
                        <a:pt x="188" y="10"/>
                        <a:pt x="188" y="10"/>
                        <a:pt x="188" y="10"/>
                      </a:cubicBezTo>
                      <a:cubicBezTo>
                        <a:pt x="199" y="4"/>
                        <a:pt x="214" y="0"/>
                        <a:pt x="230" y="0"/>
                      </a:cubicBezTo>
                      <a:cubicBezTo>
                        <a:pt x="246" y="0"/>
                        <a:pt x="261" y="4"/>
                        <a:pt x="272" y="10"/>
                      </a:cubicBezTo>
                      <a:cubicBezTo>
                        <a:pt x="418" y="94"/>
                        <a:pt x="418" y="94"/>
                        <a:pt x="418" y="94"/>
                      </a:cubicBezTo>
                      <a:cubicBezTo>
                        <a:pt x="441" y="107"/>
                        <a:pt x="460" y="140"/>
                        <a:pt x="460" y="167"/>
                      </a:cubicBezTo>
                      <a:cubicBezTo>
                        <a:pt x="460" y="634"/>
                        <a:pt x="460" y="634"/>
                        <a:pt x="460" y="634"/>
                      </a:cubicBezTo>
                      <a:cubicBezTo>
                        <a:pt x="460" y="661"/>
                        <a:pt x="441" y="694"/>
                        <a:pt x="418" y="708"/>
                      </a:cubicBezTo>
                      <a:cubicBezTo>
                        <a:pt x="272" y="792"/>
                        <a:pt x="272" y="792"/>
                        <a:pt x="272" y="792"/>
                      </a:cubicBezTo>
                      <a:cubicBezTo>
                        <a:pt x="261" y="798"/>
                        <a:pt x="246" y="802"/>
                        <a:pt x="230" y="802"/>
                      </a:cubicBezTo>
                      <a:close/>
                      <a:moveTo>
                        <a:pt x="230" y="12"/>
                      </a:moveTo>
                      <a:cubicBezTo>
                        <a:pt x="216" y="12"/>
                        <a:pt x="203" y="15"/>
                        <a:pt x="194" y="20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29" y="116"/>
                        <a:pt x="12" y="145"/>
                        <a:pt x="12" y="167"/>
                      </a:cubicBezTo>
                      <a:cubicBezTo>
                        <a:pt x="12" y="634"/>
                        <a:pt x="12" y="634"/>
                        <a:pt x="12" y="634"/>
                      </a:cubicBezTo>
                      <a:cubicBezTo>
                        <a:pt x="12" y="657"/>
                        <a:pt x="29" y="686"/>
                        <a:pt x="48" y="697"/>
                      </a:cubicBezTo>
                      <a:cubicBezTo>
                        <a:pt x="194" y="781"/>
                        <a:pt x="194" y="781"/>
                        <a:pt x="194" y="781"/>
                      </a:cubicBezTo>
                      <a:cubicBezTo>
                        <a:pt x="203" y="787"/>
                        <a:pt x="216" y="790"/>
                        <a:pt x="230" y="790"/>
                      </a:cubicBezTo>
                      <a:cubicBezTo>
                        <a:pt x="244" y="790"/>
                        <a:pt x="257" y="787"/>
                        <a:pt x="266" y="781"/>
                      </a:cubicBezTo>
                      <a:cubicBezTo>
                        <a:pt x="412" y="697"/>
                        <a:pt x="412" y="697"/>
                        <a:pt x="412" y="697"/>
                      </a:cubicBezTo>
                      <a:cubicBezTo>
                        <a:pt x="431" y="686"/>
                        <a:pt x="448" y="657"/>
                        <a:pt x="448" y="634"/>
                      </a:cubicBezTo>
                      <a:cubicBezTo>
                        <a:pt x="448" y="167"/>
                        <a:pt x="448" y="167"/>
                        <a:pt x="448" y="167"/>
                      </a:cubicBezTo>
                      <a:cubicBezTo>
                        <a:pt x="448" y="145"/>
                        <a:pt x="431" y="116"/>
                        <a:pt x="412" y="104"/>
                      </a:cubicBezTo>
                      <a:cubicBezTo>
                        <a:pt x="266" y="20"/>
                        <a:pt x="266" y="20"/>
                        <a:pt x="266" y="20"/>
                      </a:cubicBezTo>
                      <a:cubicBezTo>
                        <a:pt x="257" y="15"/>
                        <a:pt x="244" y="12"/>
                        <a:pt x="23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700000000000000" pitchFamily="18" charset="-122"/>
                    <a:ea typeface="思源宋体 CN" panose="02020700000000000000" pitchFamily="18" charset="-122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8576703" y="2083933"/>
                  <a:ext cx="1415682" cy="8133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grpFill/>
                    </a14:hiddenFill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800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 H" panose="00020600040101010101" pitchFamily="18" charset="-122"/>
                      <a:sym typeface="思源黑体 CN Bold" panose="020B0800000000000000" pitchFamily="34" charset="-122"/>
                    </a:rPr>
                    <a:t>积极稳妥推进碳达峰碳中和</a:t>
                  </a:r>
                </a:p>
              </p:txBody>
            </p:sp>
          </p:grp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8829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7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推进国家安全体系和能力现代化，坚决维护国家安全和社会稳定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11430" y="288290"/>
            <a:ext cx="119316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十一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30" name="Freeform 173"/>
          <p:cNvSpPr/>
          <p:nvPr/>
        </p:nvSpPr>
        <p:spPr bwMode="auto">
          <a:xfrm>
            <a:off x="6512174" y="1706197"/>
            <a:ext cx="1334045" cy="1322639"/>
          </a:xfrm>
          <a:custGeom>
            <a:avLst/>
            <a:gdLst>
              <a:gd name="T0" fmla="*/ 21 w 73"/>
              <a:gd name="T1" fmla="*/ 52 h 73"/>
              <a:gd name="T2" fmla="*/ 35 w 73"/>
              <a:gd name="T3" fmla="*/ 73 h 73"/>
              <a:gd name="T4" fmla="*/ 60 w 73"/>
              <a:gd name="T5" fmla="*/ 48 h 73"/>
              <a:gd name="T6" fmla="*/ 71 w 73"/>
              <a:gd name="T7" fmla="*/ 59 h 73"/>
              <a:gd name="T8" fmla="*/ 72 w 73"/>
              <a:gd name="T9" fmla="*/ 59 h 73"/>
              <a:gd name="T10" fmla="*/ 73 w 73"/>
              <a:gd name="T11" fmla="*/ 58 h 73"/>
              <a:gd name="T12" fmla="*/ 73 w 73"/>
              <a:gd name="T13" fmla="*/ 1 h 73"/>
              <a:gd name="T14" fmla="*/ 72 w 73"/>
              <a:gd name="T15" fmla="*/ 0 h 73"/>
              <a:gd name="T16" fmla="*/ 15 w 73"/>
              <a:gd name="T17" fmla="*/ 0 h 73"/>
              <a:gd name="T18" fmla="*/ 14 w 73"/>
              <a:gd name="T19" fmla="*/ 1 h 73"/>
              <a:gd name="T20" fmla="*/ 14 w 73"/>
              <a:gd name="T21" fmla="*/ 2 h 73"/>
              <a:gd name="T22" fmla="*/ 25 w 73"/>
              <a:gd name="T23" fmla="*/ 13 h 73"/>
              <a:gd name="T24" fmla="*/ 0 w 73"/>
              <a:gd name="T25" fmla="*/ 38 h 73"/>
              <a:gd name="T26" fmla="*/ 21 w 73"/>
              <a:gd name="T27" fmla="*/ 5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73">
                <a:moveTo>
                  <a:pt x="21" y="52"/>
                </a:moveTo>
                <a:cubicBezTo>
                  <a:pt x="27" y="58"/>
                  <a:pt x="32" y="65"/>
                  <a:pt x="35" y="73"/>
                </a:cubicBezTo>
                <a:cubicBezTo>
                  <a:pt x="60" y="48"/>
                  <a:pt x="60" y="48"/>
                  <a:pt x="60" y="48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1"/>
                  <a:pt x="72" y="0"/>
                  <a:pt x="7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1"/>
                  <a:pt x="14" y="1"/>
                </a:cubicBezTo>
                <a:cubicBezTo>
                  <a:pt x="14" y="1"/>
                  <a:pt x="14" y="2"/>
                  <a:pt x="14" y="2"/>
                </a:cubicBezTo>
                <a:cubicBezTo>
                  <a:pt x="25" y="13"/>
                  <a:pt x="25" y="13"/>
                  <a:pt x="25" y="13"/>
                </a:cubicBezTo>
                <a:cubicBezTo>
                  <a:pt x="0" y="38"/>
                  <a:pt x="0" y="38"/>
                  <a:pt x="0" y="38"/>
                </a:cubicBezTo>
                <a:cubicBezTo>
                  <a:pt x="8" y="41"/>
                  <a:pt x="15" y="46"/>
                  <a:pt x="21" y="52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174"/>
          <p:cNvSpPr/>
          <p:nvPr/>
        </p:nvSpPr>
        <p:spPr bwMode="auto">
          <a:xfrm>
            <a:off x="6512174" y="3895393"/>
            <a:ext cx="1334045" cy="1311241"/>
          </a:xfrm>
          <a:custGeom>
            <a:avLst/>
            <a:gdLst>
              <a:gd name="T0" fmla="*/ 72 w 73"/>
              <a:gd name="T1" fmla="*/ 14 h 72"/>
              <a:gd name="T2" fmla="*/ 71 w 73"/>
              <a:gd name="T3" fmla="*/ 14 h 72"/>
              <a:gd name="T4" fmla="*/ 60 w 73"/>
              <a:gd name="T5" fmla="*/ 25 h 72"/>
              <a:gd name="T6" fmla="*/ 35 w 73"/>
              <a:gd name="T7" fmla="*/ 0 h 72"/>
              <a:gd name="T8" fmla="*/ 21 w 73"/>
              <a:gd name="T9" fmla="*/ 21 h 72"/>
              <a:gd name="T10" fmla="*/ 0 w 73"/>
              <a:gd name="T11" fmla="*/ 35 h 72"/>
              <a:gd name="T12" fmla="*/ 25 w 73"/>
              <a:gd name="T13" fmla="*/ 60 h 72"/>
              <a:gd name="T14" fmla="*/ 14 w 73"/>
              <a:gd name="T15" fmla="*/ 71 h 72"/>
              <a:gd name="T16" fmla="*/ 14 w 73"/>
              <a:gd name="T17" fmla="*/ 72 h 72"/>
              <a:gd name="T18" fmla="*/ 15 w 73"/>
              <a:gd name="T19" fmla="*/ 72 h 72"/>
              <a:gd name="T20" fmla="*/ 72 w 73"/>
              <a:gd name="T21" fmla="*/ 72 h 72"/>
              <a:gd name="T22" fmla="*/ 73 w 73"/>
              <a:gd name="T23" fmla="*/ 71 h 72"/>
              <a:gd name="T24" fmla="*/ 73 w 73"/>
              <a:gd name="T25" fmla="*/ 15 h 72"/>
              <a:gd name="T26" fmla="*/ 72 w 73"/>
              <a:gd name="T27" fmla="*/ 1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72">
                <a:moveTo>
                  <a:pt x="72" y="14"/>
                </a:moveTo>
                <a:cubicBezTo>
                  <a:pt x="72" y="14"/>
                  <a:pt x="71" y="14"/>
                  <a:pt x="71" y="14"/>
                </a:cubicBezTo>
                <a:cubicBezTo>
                  <a:pt x="60" y="25"/>
                  <a:pt x="60" y="25"/>
                  <a:pt x="60" y="25"/>
                </a:cubicBezTo>
                <a:cubicBezTo>
                  <a:pt x="35" y="0"/>
                  <a:pt x="35" y="0"/>
                  <a:pt x="35" y="0"/>
                </a:cubicBezTo>
                <a:cubicBezTo>
                  <a:pt x="32" y="8"/>
                  <a:pt x="27" y="15"/>
                  <a:pt x="21" y="21"/>
                </a:cubicBezTo>
                <a:cubicBezTo>
                  <a:pt x="15" y="27"/>
                  <a:pt x="8" y="32"/>
                  <a:pt x="0" y="35"/>
                </a:cubicBezTo>
                <a:cubicBezTo>
                  <a:pt x="25" y="60"/>
                  <a:pt x="25" y="60"/>
                  <a:pt x="25" y="60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71"/>
                  <a:pt x="14" y="71"/>
                  <a:pt x="14" y="72"/>
                </a:cubicBezTo>
                <a:cubicBezTo>
                  <a:pt x="14" y="72"/>
                  <a:pt x="14" y="72"/>
                  <a:pt x="15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3" y="72"/>
                  <a:pt x="73" y="71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4"/>
                  <a:pt x="72" y="14"/>
                  <a:pt x="72" y="14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175"/>
          <p:cNvSpPr/>
          <p:nvPr/>
        </p:nvSpPr>
        <p:spPr bwMode="auto">
          <a:xfrm>
            <a:off x="4345782" y="1706197"/>
            <a:ext cx="1311241" cy="1322639"/>
          </a:xfrm>
          <a:custGeom>
            <a:avLst/>
            <a:gdLst>
              <a:gd name="T0" fmla="*/ 0 w 72"/>
              <a:gd name="T1" fmla="*/ 59 h 73"/>
              <a:gd name="T2" fmla="*/ 1 w 72"/>
              <a:gd name="T3" fmla="*/ 59 h 73"/>
              <a:gd name="T4" fmla="*/ 12 w 72"/>
              <a:gd name="T5" fmla="*/ 48 h 73"/>
              <a:gd name="T6" fmla="*/ 37 w 72"/>
              <a:gd name="T7" fmla="*/ 73 h 73"/>
              <a:gd name="T8" fmla="*/ 51 w 72"/>
              <a:gd name="T9" fmla="*/ 52 h 73"/>
              <a:gd name="T10" fmla="*/ 72 w 72"/>
              <a:gd name="T11" fmla="*/ 38 h 73"/>
              <a:gd name="T12" fmla="*/ 47 w 72"/>
              <a:gd name="T13" fmla="*/ 13 h 73"/>
              <a:gd name="T14" fmla="*/ 58 w 72"/>
              <a:gd name="T15" fmla="*/ 2 h 73"/>
              <a:gd name="T16" fmla="*/ 58 w 72"/>
              <a:gd name="T17" fmla="*/ 1 h 73"/>
              <a:gd name="T18" fmla="*/ 57 w 72"/>
              <a:gd name="T19" fmla="*/ 0 h 73"/>
              <a:gd name="T20" fmla="*/ 1 w 72"/>
              <a:gd name="T21" fmla="*/ 0 h 73"/>
              <a:gd name="T22" fmla="*/ 0 w 72"/>
              <a:gd name="T23" fmla="*/ 1 h 73"/>
              <a:gd name="T24" fmla="*/ 0 w 72"/>
              <a:gd name="T25" fmla="*/ 58 h 73"/>
              <a:gd name="T26" fmla="*/ 0 w 72"/>
              <a:gd name="T27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73">
                <a:moveTo>
                  <a:pt x="0" y="59"/>
                </a:moveTo>
                <a:cubicBezTo>
                  <a:pt x="1" y="59"/>
                  <a:pt x="1" y="59"/>
                  <a:pt x="1" y="59"/>
                </a:cubicBezTo>
                <a:cubicBezTo>
                  <a:pt x="12" y="48"/>
                  <a:pt x="12" y="48"/>
                  <a:pt x="12" y="48"/>
                </a:cubicBezTo>
                <a:cubicBezTo>
                  <a:pt x="37" y="73"/>
                  <a:pt x="37" y="73"/>
                  <a:pt x="37" y="73"/>
                </a:cubicBezTo>
                <a:cubicBezTo>
                  <a:pt x="40" y="65"/>
                  <a:pt x="45" y="58"/>
                  <a:pt x="51" y="52"/>
                </a:cubicBezTo>
                <a:cubicBezTo>
                  <a:pt x="57" y="46"/>
                  <a:pt x="64" y="41"/>
                  <a:pt x="72" y="38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2"/>
                  <a:pt x="58" y="1"/>
                  <a:pt x="58" y="1"/>
                </a:cubicBezTo>
                <a:cubicBezTo>
                  <a:pt x="58" y="1"/>
                  <a:pt x="58" y="0"/>
                  <a:pt x="5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9"/>
                  <a:pt x="0" y="59"/>
                  <a:pt x="0" y="59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176"/>
          <p:cNvSpPr/>
          <p:nvPr/>
        </p:nvSpPr>
        <p:spPr bwMode="auto">
          <a:xfrm>
            <a:off x="4345782" y="3895393"/>
            <a:ext cx="1311241" cy="1311241"/>
          </a:xfrm>
          <a:custGeom>
            <a:avLst/>
            <a:gdLst>
              <a:gd name="T0" fmla="*/ 51 w 72"/>
              <a:gd name="T1" fmla="*/ 21 h 72"/>
              <a:gd name="T2" fmla="*/ 37 w 72"/>
              <a:gd name="T3" fmla="*/ 0 h 72"/>
              <a:gd name="T4" fmla="*/ 12 w 72"/>
              <a:gd name="T5" fmla="*/ 25 h 72"/>
              <a:gd name="T6" fmla="*/ 1 w 72"/>
              <a:gd name="T7" fmla="*/ 14 h 72"/>
              <a:gd name="T8" fmla="*/ 0 w 72"/>
              <a:gd name="T9" fmla="*/ 14 h 72"/>
              <a:gd name="T10" fmla="*/ 0 w 72"/>
              <a:gd name="T11" fmla="*/ 15 h 72"/>
              <a:gd name="T12" fmla="*/ 0 w 72"/>
              <a:gd name="T13" fmla="*/ 71 h 72"/>
              <a:gd name="T14" fmla="*/ 1 w 72"/>
              <a:gd name="T15" fmla="*/ 72 h 72"/>
              <a:gd name="T16" fmla="*/ 57 w 72"/>
              <a:gd name="T17" fmla="*/ 72 h 72"/>
              <a:gd name="T18" fmla="*/ 58 w 72"/>
              <a:gd name="T19" fmla="*/ 72 h 72"/>
              <a:gd name="T20" fmla="*/ 58 w 72"/>
              <a:gd name="T21" fmla="*/ 71 h 72"/>
              <a:gd name="T22" fmla="*/ 47 w 72"/>
              <a:gd name="T23" fmla="*/ 60 h 72"/>
              <a:gd name="T24" fmla="*/ 72 w 72"/>
              <a:gd name="T25" fmla="*/ 35 h 72"/>
              <a:gd name="T26" fmla="*/ 51 w 72"/>
              <a:gd name="T27" fmla="*/ 2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72">
                <a:moveTo>
                  <a:pt x="51" y="21"/>
                </a:moveTo>
                <a:cubicBezTo>
                  <a:pt x="45" y="15"/>
                  <a:pt x="40" y="8"/>
                  <a:pt x="37" y="0"/>
                </a:cubicBezTo>
                <a:cubicBezTo>
                  <a:pt x="12" y="25"/>
                  <a:pt x="12" y="25"/>
                  <a:pt x="12" y="25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2"/>
                  <a:pt x="1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1"/>
                  <a:pt x="58" y="71"/>
                  <a:pt x="58" y="71"/>
                </a:cubicBezTo>
                <a:cubicBezTo>
                  <a:pt x="47" y="60"/>
                  <a:pt x="47" y="60"/>
                  <a:pt x="47" y="60"/>
                </a:cubicBezTo>
                <a:cubicBezTo>
                  <a:pt x="72" y="35"/>
                  <a:pt x="72" y="35"/>
                  <a:pt x="72" y="35"/>
                </a:cubicBezTo>
                <a:cubicBezTo>
                  <a:pt x="64" y="32"/>
                  <a:pt x="57" y="27"/>
                  <a:pt x="51" y="21"/>
                </a:cubicBezTo>
                <a:close/>
              </a:path>
            </a:pathLst>
          </a:custGeom>
          <a:solidFill>
            <a:srgbClr val="D4000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296670" y="4797425"/>
            <a:ext cx="336804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提高公共安全治理水平</a:t>
            </a:r>
          </a:p>
        </p:txBody>
      </p:sp>
      <p:sp>
        <p:nvSpPr>
          <p:cNvPr id="48" name="矩形 47"/>
          <p:cNvSpPr/>
          <p:nvPr/>
        </p:nvSpPr>
        <p:spPr>
          <a:xfrm>
            <a:off x="8224258" y="4746849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完善社会治理体系</a:t>
            </a:r>
          </a:p>
        </p:txBody>
      </p:sp>
      <p:sp>
        <p:nvSpPr>
          <p:cNvPr id="54" name="矩形 53"/>
          <p:cNvSpPr/>
          <p:nvPr/>
        </p:nvSpPr>
        <p:spPr>
          <a:xfrm>
            <a:off x="1296763" y="1440996"/>
            <a:ext cx="252747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健全国家安全体系</a:t>
            </a:r>
          </a:p>
        </p:txBody>
      </p:sp>
      <p:sp>
        <p:nvSpPr>
          <p:cNvPr id="59" name="矩形 58"/>
          <p:cNvSpPr/>
          <p:nvPr/>
        </p:nvSpPr>
        <p:spPr>
          <a:xfrm>
            <a:off x="8224520" y="1440815"/>
            <a:ext cx="2895600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13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增强维护国家安全能力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96633" y="2438389"/>
            <a:ext cx="1981200" cy="1981200"/>
            <a:chOff x="5325709" y="2764193"/>
            <a:chExt cx="1981200" cy="1981200"/>
          </a:xfrm>
          <a:solidFill>
            <a:srgbClr val="D4000A"/>
          </a:solidFill>
        </p:grpSpPr>
        <p:sp>
          <p:nvSpPr>
            <p:cNvPr id="8" name="椭圆 7"/>
            <p:cNvSpPr/>
            <p:nvPr/>
          </p:nvSpPr>
          <p:spPr>
            <a:xfrm>
              <a:off x="5325709" y="2764193"/>
              <a:ext cx="1981200" cy="1981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汉仪粗宋简" panose="02010609000101010101" charset="-122"/>
                <a:ea typeface="汉仪粗宋简" panose="02010609000101010101" charset="-122"/>
              </a:endParaRPr>
            </a:p>
          </p:txBody>
        </p:sp>
        <p:sp>
          <p:nvSpPr>
            <p:cNvPr id="65" name="Freeform 44"/>
            <p:cNvSpPr/>
            <p:nvPr/>
          </p:nvSpPr>
          <p:spPr bwMode="auto">
            <a:xfrm>
              <a:off x="5759658" y="3165618"/>
              <a:ext cx="512919" cy="237463"/>
            </a:xfrm>
            <a:custGeom>
              <a:avLst/>
              <a:gdLst>
                <a:gd name="T0" fmla="*/ 146 w 149"/>
                <a:gd name="T1" fmla="*/ 3 h 69"/>
                <a:gd name="T2" fmla="*/ 144 w 149"/>
                <a:gd name="T3" fmla="*/ 1 h 69"/>
                <a:gd name="T4" fmla="*/ 141 w 149"/>
                <a:gd name="T5" fmla="*/ 0 h 69"/>
                <a:gd name="T6" fmla="*/ 116 w 149"/>
                <a:gd name="T7" fmla="*/ 4 h 69"/>
                <a:gd name="T8" fmla="*/ 112 w 149"/>
                <a:gd name="T9" fmla="*/ 8 h 69"/>
                <a:gd name="T10" fmla="*/ 117 w 149"/>
                <a:gd name="T11" fmla="*/ 12 h 69"/>
                <a:gd name="T12" fmla="*/ 133 w 149"/>
                <a:gd name="T13" fmla="*/ 9 h 69"/>
                <a:gd name="T14" fmla="*/ 99 w 149"/>
                <a:gd name="T15" fmla="*/ 45 h 69"/>
                <a:gd name="T16" fmla="*/ 51 w 149"/>
                <a:gd name="T17" fmla="*/ 21 h 69"/>
                <a:gd name="T18" fmla="*/ 46 w 149"/>
                <a:gd name="T19" fmla="*/ 21 h 69"/>
                <a:gd name="T20" fmla="*/ 2 w 149"/>
                <a:gd name="T21" fmla="*/ 62 h 69"/>
                <a:gd name="T22" fmla="*/ 2 w 149"/>
                <a:gd name="T23" fmla="*/ 67 h 69"/>
                <a:gd name="T24" fmla="*/ 5 w 149"/>
                <a:gd name="T25" fmla="*/ 69 h 69"/>
                <a:gd name="T26" fmla="*/ 7 w 149"/>
                <a:gd name="T27" fmla="*/ 68 h 69"/>
                <a:gd name="T28" fmla="*/ 50 w 149"/>
                <a:gd name="T29" fmla="*/ 29 h 69"/>
                <a:gd name="T30" fmla="*/ 98 w 149"/>
                <a:gd name="T31" fmla="*/ 53 h 69"/>
                <a:gd name="T32" fmla="*/ 103 w 149"/>
                <a:gd name="T33" fmla="*/ 52 h 69"/>
                <a:gd name="T34" fmla="*/ 139 w 149"/>
                <a:gd name="T35" fmla="*/ 14 h 69"/>
                <a:gd name="T36" fmla="*/ 141 w 149"/>
                <a:gd name="T37" fmla="*/ 28 h 69"/>
                <a:gd name="T38" fmla="*/ 145 w 149"/>
                <a:gd name="T39" fmla="*/ 31 h 69"/>
                <a:gd name="T40" fmla="*/ 145 w 149"/>
                <a:gd name="T41" fmla="*/ 31 h 69"/>
                <a:gd name="T42" fmla="*/ 149 w 149"/>
                <a:gd name="T43" fmla="*/ 27 h 69"/>
                <a:gd name="T44" fmla="*/ 146 w 149"/>
                <a:gd name="T45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69">
                  <a:moveTo>
                    <a:pt x="146" y="3"/>
                  </a:moveTo>
                  <a:cubicBezTo>
                    <a:pt x="146" y="2"/>
                    <a:pt x="145" y="1"/>
                    <a:pt x="144" y="1"/>
                  </a:cubicBezTo>
                  <a:cubicBezTo>
                    <a:pt x="144" y="0"/>
                    <a:pt x="143" y="0"/>
                    <a:pt x="141" y="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3" y="4"/>
                    <a:pt x="112" y="6"/>
                    <a:pt x="112" y="8"/>
                  </a:cubicBezTo>
                  <a:cubicBezTo>
                    <a:pt x="112" y="10"/>
                    <a:pt x="114" y="12"/>
                    <a:pt x="117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0"/>
                    <a:pt x="48" y="20"/>
                    <a:pt x="46" y="2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2" y="68"/>
                    <a:pt x="3" y="69"/>
                    <a:pt x="5" y="69"/>
                  </a:cubicBezTo>
                  <a:cubicBezTo>
                    <a:pt x="5" y="69"/>
                    <a:pt x="6" y="68"/>
                    <a:pt x="7" y="6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4"/>
                    <a:pt x="102" y="54"/>
                    <a:pt x="103" y="5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30"/>
                    <a:pt x="143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7" y="31"/>
                    <a:pt x="149" y="29"/>
                    <a:pt x="149" y="27"/>
                  </a:cubicBezTo>
                  <a:lnTo>
                    <a:pt x="1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汉仪粗宋简" panose="02010609000101010101" charset="-122"/>
                <a:ea typeface="汉仪粗宋简" panose="02010609000101010101" charset="-122"/>
              </a:endParaRPr>
            </a:p>
          </p:txBody>
        </p:sp>
      </p:grpSp>
      <p:sp>
        <p:nvSpPr>
          <p:cNvPr id="4" name="Freeform 22"/>
          <p:cNvSpPr>
            <a:spLocks noEditPoints="1"/>
          </p:cNvSpPr>
          <p:nvPr/>
        </p:nvSpPr>
        <p:spPr bwMode="auto">
          <a:xfrm>
            <a:off x="5612765" y="2842895"/>
            <a:ext cx="989965" cy="978535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84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8" grpId="0"/>
      <p:bldP spid="48" grpId="1"/>
      <p:bldP spid="54" grpId="0"/>
      <p:bldP spid="54" grpId="1"/>
      <p:bldP spid="59" grpId="0"/>
      <p:bldP spid="5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8829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7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实现建军一百年奋斗目标，开创国防和军队现代化新局面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11430" y="288290"/>
            <a:ext cx="119316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十二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285365" y="2322830"/>
            <a:ext cx="2989543" cy="1117600"/>
            <a:chOff x="3087" y="3676"/>
            <a:chExt cx="5242" cy="1960"/>
          </a:xfrm>
        </p:grpSpPr>
        <p:sp>
          <p:nvSpPr>
            <p:cNvPr id="42" name="iṥliḋè"/>
            <p:cNvSpPr/>
            <p:nvPr/>
          </p:nvSpPr>
          <p:spPr>
            <a:xfrm rot="10800000" flipV="1">
              <a:off x="3087" y="3676"/>
              <a:ext cx="5242" cy="1960"/>
            </a:xfrm>
            <a:prstGeom prst="roundRect">
              <a:avLst/>
            </a:prstGeom>
            <a:solidFill>
              <a:srgbClr val="D1292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675000" anchor="ctr">
              <a:normAutofit/>
            </a:bodyPr>
            <a:lstStyle/>
            <a:p>
              <a:pPr algn="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5" y="3854"/>
              <a:ext cx="3665" cy="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全面加强人民军队党的建设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9987" y="2334260"/>
            <a:ext cx="2968078" cy="1107672"/>
            <a:chOff x="10826" y="3676"/>
            <a:chExt cx="5257" cy="1960"/>
          </a:xfrm>
        </p:grpSpPr>
        <p:sp>
          <p:nvSpPr>
            <p:cNvPr id="46" name="ïṣľîḓè"/>
            <p:cNvSpPr/>
            <p:nvPr/>
          </p:nvSpPr>
          <p:spPr>
            <a:xfrm rot="10800000" flipV="1">
              <a:off x="10826" y="3676"/>
              <a:ext cx="5257" cy="1960"/>
            </a:xfrm>
            <a:prstGeom prst="roundRect">
              <a:avLst/>
            </a:prstGeom>
            <a:solidFill>
              <a:srgbClr val="E9BE3B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75000" rIns="0" anchor="ctr">
              <a:normAutofit/>
            </a:bodyPr>
            <a:lstStyle/>
            <a:p>
              <a:pPr lvl="0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459" y="4069"/>
              <a:ext cx="4231" cy="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全面加强练兵备战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56155" y="4004945"/>
            <a:ext cx="2990215" cy="1117600"/>
            <a:chOff x="3553" y="6307"/>
            <a:chExt cx="4709" cy="1760"/>
          </a:xfrm>
        </p:grpSpPr>
        <p:sp>
          <p:nvSpPr>
            <p:cNvPr id="44" name="işliḋê"/>
            <p:cNvSpPr/>
            <p:nvPr/>
          </p:nvSpPr>
          <p:spPr>
            <a:xfrm rot="10800000" flipV="1">
              <a:off x="3553" y="6307"/>
              <a:ext cx="4709" cy="1760"/>
            </a:xfrm>
            <a:prstGeom prst="roundRect">
              <a:avLst/>
            </a:prstGeom>
            <a:solidFill>
              <a:srgbClr val="E9BE3B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540000" anchor="ctr">
              <a:normAutofit/>
            </a:bodyPr>
            <a:lstStyle/>
            <a:p>
              <a:pPr lvl="0" algn="r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31" y="6687"/>
              <a:ext cx="3614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全面加强军事治理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49928" y="4004763"/>
            <a:ext cx="2968702" cy="1107044"/>
            <a:chOff x="10826" y="5947"/>
            <a:chExt cx="5257" cy="1960"/>
          </a:xfrm>
        </p:grpSpPr>
        <p:sp>
          <p:nvSpPr>
            <p:cNvPr id="22" name="îş1ïdê"/>
            <p:cNvSpPr/>
            <p:nvPr/>
          </p:nvSpPr>
          <p:spPr>
            <a:xfrm rot="10800000" flipV="1">
              <a:off x="10826" y="5947"/>
              <a:ext cx="5257" cy="1960"/>
            </a:xfrm>
            <a:prstGeom prst="roundRect">
              <a:avLst/>
            </a:prstGeom>
            <a:solidFill>
              <a:srgbClr val="D1292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75000" rIns="0" anchor="ctr">
              <a:normAutofit/>
            </a:bodyPr>
            <a:lstStyle/>
            <a:p>
              <a:pPr lvl="0"/>
              <a:endParaRPr lang="zh-CN" altLang="en-US" sz="1015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25" y="6075"/>
              <a:ext cx="4154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84C5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巩固提高一体化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国家战略体系和能力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7940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坚持和完善“一国两制”，推进祖国统一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十三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03325" y="1800860"/>
            <a:ext cx="9364980" cy="1198880"/>
            <a:chOff x="1895" y="2836"/>
            <a:chExt cx="14748" cy="1888"/>
          </a:xfrm>
        </p:grpSpPr>
        <p:sp>
          <p:nvSpPr>
            <p:cNvPr id="18" name="圆角矩形 17"/>
            <p:cNvSpPr/>
            <p:nvPr/>
          </p:nvSpPr>
          <p:spPr>
            <a:xfrm>
              <a:off x="1895" y="3229"/>
              <a:ext cx="425" cy="403"/>
            </a:xfrm>
            <a:prstGeom prst="roundRect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69" y="2836"/>
              <a:ext cx="1417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全面准确、坚定不移贯彻“一国两制”、“港人治港”、“澳人治澳”、高度自治的方针，坚持依法治港治澳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03325" y="3747770"/>
            <a:ext cx="9132570" cy="1198880"/>
            <a:chOff x="1895" y="5902"/>
            <a:chExt cx="14382" cy="1888"/>
          </a:xfrm>
        </p:grpSpPr>
        <p:sp>
          <p:nvSpPr>
            <p:cNvPr id="22" name="圆角矩形 21"/>
            <p:cNvSpPr/>
            <p:nvPr/>
          </p:nvSpPr>
          <p:spPr>
            <a:xfrm>
              <a:off x="1895" y="6322"/>
              <a:ext cx="425" cy="403"/>
            </a:xfrm>
            <a:prstGeom prst="roundRect">
              <a:avLst/>
            </a:prstGeom>
            <a:solidFill>
              <a:srgbClr val="C0000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69" y="5902"/>
              <a:ext cx="1380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国家统一、民族复兴的历史车轮滚滚向前，祖国完全统一一定要实现，也一定能够实现！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27940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促进世界和平与发展，推动构建人类命运共同体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十四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1489075" y="1556385"/>
            <a:ext cx="22066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坚定奉行独立自主的和平外交政策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3361055" y="4495165"/>
            <a:ext cx="31591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坚持在和平共处五项原则</a:t>
            </a:r>
          </a:p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基础上同各国发展友好合作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6383655" y="1556385"/>
            <a:ext cx="200596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坚持对外开放的基本国策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8410575" y="4566920"/>
            <a:ext cx="25800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1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积极参与全球治理体系改革和建设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28115" y="2165350"/>
            <a:ext cx="9337040" cy="2413000"/>
            <a:chOff x="2249" y="3410"/>
            <a:chExt cx="14704" cy="3800"/>
          </a:xfrm>
        </p:grpSpPr>
        <p:grpSp>
          <p:nvGrpSpPr>
            <p:cNvPr id="74" name="组合 73"/>
            <p:cNvGrpSpPr/>
            <p:nvPr/>
          </p:nvGrpSpPr>
          <p:grpSpPr>
            <a:xfrm>
              <a:off x="2249" y="3410"/>
              <a:ext cx="14704" cy="3801"/>
              <a:chOff x="1260022" y="2163164"/>
              <a:chExt cx="6960165" cy="1748634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st="381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75" name="Arc 54"/>
              <p:cNvSpPr/>
              <p:nvPr/>
            </p:nvSpPr>
            <p:spPr bwMode="auto">
              <a:xfrm>
                <a:off x="4740104" y="2171757"/>
                <a:ext cx="1740042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  <p:sp>
            <p:nvSpPr>
              <p:cNvPr id="76" name="Arc 42"/>
              <p:cNvSpPr/>
              <p:nvPr/>
            </p:nvSpPr>
            <p:spPr bwMode="auto">
              <a:xfrm>
                <a:off x="1260022" y="2171757"/>
                <a:ext cx="1740042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  <p:sp>
            <p:nvSpPr>
              <p:cNvPr id="77" name="Arc 40"/>
              <p:cNvSpPr/>
              <p:nvPr/>
            </p:nvSpPr>
            <p:spPr bwMode="auto">
              <a:xfrm rot="10800000">
                <a:off x="3000064" y="2163164"/>
                <a:ext cx="1740041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  <p:sp>
            <p:nvSpPr>
              <p:cNvPr id="78" name="Arc 52"/>
              <p:cNvSpPr/>
              <p:nvPr/>
            </p:nvSpPr>
            <p:spPr bwMode="auto">
              <a:xfrm rot="10800000">
                <a:off x="6480146" y="2163164"/>
                <a:ext cx="1740041" cy="1740041"/>
              </a:xfrm>
              <a:prstGeom prst="arc">
                <a:avLst>
                  <a:gd name="adj1" fmla="val 21449734"/>
                  <a:gd name="adj2" fmla="val 10900343"/>
                </a:avLst>
              </a:prstGeom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  <a:ln w="127000" cap="rnd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B485"/>
                  </a:solidFill>
                  <a:effectLst/>
                  <a:uLnTx/>
                  <a:uFillTx/>
                  <a:latin typeface="Roboto" charset="0"/>
                  <a:ea typeface="Roboto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879" y="4046"/>
              <a:ext cx="2549" cy="2548"/>
              <a:chOff x="4345444" y="2542859"/>
              <a:chExt cx="1810550" cy="1811205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1" name="同心圆 4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3" name="椭圆 8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10194" y="4046"/>
              <a:ext cx="2549" cy="2548"/>
              <a:chOff x="4345444" y="2542859"/>
              <a:chExt cx="1810550" cy="1811205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6" name="同心圆 5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8" name="椭圆 8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6564" y="4046"/>
              <a:ext cx="2549" cy="2548"/>
              <a:chOff x="4345444" y="2542859"/>
              <a:chExt cx="1810550" cy="181120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1" name="同心圆 6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3" name="椭圆 9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3841" y="4046"/>
              <a:ext cx="2549" cy="2548"/>
              <a:chOff x="4345444" y="2542859"/>
              <a:chExt cx="1810550" cy="1811205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6" name="同心圆 6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9" name="椭圆 9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" name="任意多边形 87"/>
            <p:cNvSpPr>
              <a:spLocks noEditPoints="1"/>
            </p:cNvSpPr>
            <p:nvPr/>
          </p:nvSpPr>
          <p:spPr bwMode="auto">
            <a:xfrm>
              <a:off x="3814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任意多边形 87"/>
            <p:cNvSpPr>
              <a:spLocks noEditPoints="1"/>
            </p:cNvSpPr>
            <p:nvPr/>
          </p:nvSpPr>
          <p:spPr bwMode="auto">
            <a:xfrm>
              <a:off x="7559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7" name="任意多边形 87"/>
            <p:cNvSpPr>
              <a:spLocks noEditPoints="1"/>
            </p:cNvSpPr>
            <p:nvPr/>
          </p:nvSpPr>
          <p:spPr bwMode="auto">
            <a:xfrm>
              <a:off x="11179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8" name="任意多边形 87"/>
            <p:cNvSpPr>
              <a:spLocks noEditPoints="1"/>
            </p:cNvSpPr>
            <p:nvPr/>
          </p:nvSpPr>
          <p:spPr bwMode="auto">
            <a:xfrm>
              <a:off x="14835" y="4970"/>
              <a:ext cx="561" cy="662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adFill>
              <a:gsLst>
                <a:gs pos="50000">
                  <a:srgbClr val="EAEAE5"/>
                </a:gs>
                <a:gs pos="0">
                  <a:srgbClr val="F1F1EE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汉仪君黑-45简" panose="020B0604020202020204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" y="0"/>
            <a:ext cx="12190730" cy="5561330"/>
            <a:chOff x="0" y="1"/>
            <a:chExt cx="19198" cy="8710"/>
          </a:xfrm>
        </p:grpSpPr>
        <p:sp>
          <p:nvSpPr>
            <p:cNvPr id="4" name="任意多边形 3"/>
            <p:cNvSpPr/>
            <p:nvPr/>
          </p:nvSpPr>
          <p:spPr>
            <a:xfrm>
              <a:off x="0" y="1"/>
              <a:ext cx="19199" cy="871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710">
                  <a:moveTo>
                    <a:pt x="0" y="0"/>
                  </a:moveTo>
                  <a:lnTo>
                    <a:pt x="19199" y="0"/>
                  </a:lnTo>
                  <a:lnTo>
                    <a:pt x="19199" y="7188"/>
                  </a:lnTo>
                  <a:lnTo>
                    <a:pt x="19096" y="7227"/>
                  </a:lnTo>
                  <a:cubicBezTo>
                    <a:pt x="16626" y="8146"/>
                    <a:pt x="13283" y="8710"/>
                    <a:pt x="9601" y="8710"/>
                  </a:cubicBezTo>
                  <a:cubicBezTo>
                    <a:pt x="5919" y="8710"/>
                    <a:pt x="2576" y="8146"/>
                    <a:pt x="106" y="7227"/>
                  </a:cubicBezTo>
                  <a:lnTo>
                    <a:pt x="0" y="71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rgbClr val="EC6E48"/>
                </a:gs>
                <a:gs pos="77000">
                  <a:srgbClr val="F9D54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0" y="1"/>
              <a:ext cx="19199" cy="85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589">
                  <a:moveTo>
                    <a:pt x="0" y="0"/>
                  </a:moveTo>
                  <a:lnTo>
                    <a:pt x="19199" y="0"/>
                  </a:lnTo>
                  <a:lnTo>
                    <a:pt x="19199" y="6528"/>
                  </a:lnTo>
                  <a:lnTo>
                    <a:pt x="19171" y="6543"/>
                  </a:lnTo>
                  <a:cubicBezTo>
                    <a:pt x="16851" y="7796"/>
                    <a:pt x="13423" y="8589"/>
                    <a:pt x="9601" y="8589"/>
                  </a:cubicBezTo>
                  <a:cubicBezTo>
                    <a:pt x="5778" y="8589"/>
                    <a:pt x="2350" y="7796"/>
                    <a:pt x="30" y="6543"/>
                  </a:cubicBezTo>
                  <a:lnTo>
                    <a:pt x="0" y="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 descr="04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72790" cy="1129030"/>
          </a:xfrm>
          <a:prstGeom prst="rect">
            <a:avLst/>
          </a:prstGeom>
        </p:spPr>
      </p:pic>
      <p:sp>
        <p:nvSpPr>
          <p:cNvPr id="29" name="文本框 21"/>
          <p:cNvSpPr>
            <a:spLocks noChangeArrowheads="1"/>
          </p:cNvSpPr>
          <p:nvPr/>
        </p:nvSpPr>
        <p:spPr bwMode="auto">
          <a:xfrm>
            <a:off x="1144270" y="1896110"/>
            <a:ext cx="998474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 algn="just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sz="240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高举中国特色社会主义伟大旗帜，全面贯彻新时代中国特色社会主义思想，弘扬伟大建党精神，自信自强、守正创新，踔厉奋发、勇毅前行，为全面建设社会主义现代化国家、全面推进中华民族伟大复兴而团结奋斗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44270" y="1216025"/>
            <a:ext cx="2440940" cy="645160"/>
            <a:chOff x="1802" y="1576"/>
            <a:chExt cx="3844" cy="1016"/>
          </a:xfrm>
        </p:grpSpPr>
        <p:sp>
          <p:nvSpPr>
            <p:cNvPr id="3" name="文本框 2"/>
            <p:cNvSpPr txBox="1"/>
            <p:nvPr/>
          </p:nvSpPr>
          <p:spPr>
            <a:xfrm>
              <a:off x="1802" y="1576"/>
              <a:ext cx="384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609600" algn="just">
                <a:lnSpc>
                  <a:spcPct val="150000"/>
                </a:lnSpc>
                <a:buClrTx/>
                <a:buSzTx/>
                <a:buFontTx/>
                <a:extLst>
                  <a:ext uri="{35155182-B16C-46BC-9424-99874614C6A1}">
                    <wpsdc:indentchars xmlns:wpsdc="http://www.wps.cn/officeDocument/2017/drawingmlCustomData" xmlns="" val="200" checksum="4158780845"/>
                  </a:ext>
                </a:extLst>
              </a:pPr>
              <a:r>
                <a:rPr sz="2400" b="1">
                  <a:solidFill>
                    <a:srgbClr val="FCFA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大会主题</a:t>
              </a:r>
              <a:endParaRPr lang="zh-CN" sz="24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230" y="1998"/>
              <a:ext cx="425" cy="403"/>
            </a:xfrm>
            <a:prstGeom prst="roundRect">
              <a:avLst/>
            </a:prstGeom>
            <a:solidFill>
              <a:srgbClr val="FCFABF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 advTm="3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31496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坚定不移全面从严治党，深入推进新时代党的建设新的伟大工程</a:t>
            </a:r>
          </a:p>
          <a:p>
            <a:pPr algn="l">
              <a:lnSpc>
                <a:spcPct val="100000"/>
              </a:lnSpc>
            </a:pPr>
            <a:endParaRPr lang="zh-CN" altLang="en-US" sz="26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十五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pic>
        <p:nvPicPr>
          <p:cNvPr id="4" name="图片 3" descr="形状, 图标, 箭头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0742" r="8726" b="10255"/>
          <a:stretch>
            <a:fillRect/>
          </a:stretch>
        </p:blipFill>
        <p:spPr>
          <a:xfrm>
            <a:off x="709930" y="2564765"/>
            <a:ext cx="3351530" cy="328993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375910" y="2081530"/>
            <a:ext cx="6113145" cy="3164205"/>
            <a:chOff x="8466" y="2713"/>
            <a:chExt cx="9627" cy="4983"/>
          </a:xfrm>
        </p:grpSpPr>
        <p:grpSp>
          <p:nvGrpSpPr>
            <p:cNvPr id="7" name="组合 6"/>
            <p:cNvGrpSpPr/>
            <p:nvPr/>
          </p:nvGrpSpPr>
          <p:grpSpPr>
            <a:xfrm>
              <a:off x="9173" y="2713"/>
              <a:ext cx="7412" cy="1099"/>
              <a:chOff x="1710761" y="4071811"/>
              <a:chExt cx="4706936" cy="69775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710763" y="4071811"/>
                <a:ext cx="4706933" cy="30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/>
                    </a:solidFill>
                    <a:latin typeface="+mj-ea"/>
                    <a:ea typeface="+mj-ea"/>
                    <a:cs typeface="Roboto" charset="0"/>
                  </a:rPr>
                  <a:t>坚持和加强党中央集中统一领导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710761" y="4446985"/>
                <a:ext cx="4706936" cy="322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altLang="zh-CN" sz="1400">
                  <a:solidFill>
                    <a:schemeClr val="tx2"/>
                  </a:solidFill>
                  <a:latin typeface="+mn-ea"/>
                  <a:cs typeface="Roboto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187" y="4963"/>
              <a:ext cx="8907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坚持不懈用新时代中国特色社会主义思想凝心铸魂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187" y="7212"/>
              <a:ext cx="741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完善党的自我革命制度规范体系</a:t>
              </a:r>
            </a:p>
          </p:txBody>
        </p:sp>
        <p:sp>
          <p:nvSpPr>
            <p:cNvPr id="55" name="圆形"/>
            <p:cNvSpPr/>
            <p:nvPr/>
          </p:nvSpPr>
          <p:spPr>
            <a:xfrm>
              <a:off x="8466" y="2799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23" name="圆形"/>
            <p:cNvSpPr/>
            <p:nvPr/>
          </p:nvSpPr>
          <p:spPr>
            <a:xfrm>
              <a:off x="8466" y="5075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24" name="圆形"/>
            <p:cNvSpPr/>
            <p:nvPr/>
          </p:nvSpPr>
          <p:spPr>
            <a:xfrm>
              <a:off x="8466" y="7298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" y="287655"/>
            <a:ext cx="1078230" cy="596900"/>
          </a:xfrm>
          <a:prstGeom prst="rect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1089660" y="314960"/>
            <a:ext cx="1179258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6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坚定不移全面从严治党，深入推进新时代党的建设新的伟大工程</a:t>
            </a:r>
          </a:p>
          <a:p>
            <a:pPr algn="l">
              <a:lnSpc>
                <a:spcPct val="100000"/>
              </a:lnSpc>
            </a:pPr>
            <a:endParaRPr lang="zh-CN" altLang="en-US" sz="26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24130" y="288290"/>
            <a:ext cx="1114425" cy="74739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十五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pic>
        <p:nvPicPr>
          <p:cNvPr id="17" name="图片 16" descr="形状, 图标, 箭头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0742" r="8726" b="10255"/>
          <a:stretch>
            <a:fillRect/>
          </a:stretch>
        </p:blipFill>
        <p:spPr>
          <a:xfrm>
            <a:off x="709930" y="2564765"/>
            <a:ext cx="3351530" cy="328993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75910" y="2009775"/>
            <a:ext cx="6104255" cy="3457575"/>
            <a:chOff x="8466" y="2713"/>
            <a:chExt cx="9613" cy="5445"/>
          </a:xfrm>
        </p:grpSpPr>
        <p:grpSp>
          <p:nvGrpSpPr>
            <p:cNvPr id="24" name="组合 23"/>
            <p:cNvGrpSpPr/>
            <p:nvPr/>
          </p:nvGrpSpPr>
          <p:grpSpPr>
            <a:xfrm>
              <a:off x="9173" y="2713"/>
              <a:ext cx="7412" cy="1099"/>
              <a:chOff x="1710761" y="4071811"/>
              <a:chExt cx="4706936" cy="69775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710763" y="4071811"/>
                <a:ext cx="4706933" cy="30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/>
                    </a:solidFill>
                    <a:latin typeface="+mj-ea"/>
                    <a:ea typeface="+mj-ea"/>
                    <a:cs typeface="Roboto" charset="0"/>
                  </a:rPr>
                  <a:t>建设堪当民族复兴重任的高素质干部队伍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710761" y="4446985"/>
                <a:ext cx="4706936" cy="322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altLang="zh-CN" sz="1400">
                  <a:solidFill>
                    <a:schemeClr val="tx2"/>
                  </a:solidFill>
                  <a:latin typeface="+mn-ea"/>
                  <a:cs typeface="Roboto" charset="0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9173" y="4390"/>
              <a:ext cx="8907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增强党组织政治功能和组织功能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187" y="7674"/>
              <a:ext cx="741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坚决打赢反腐败斗争攻坚战持久战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87" y="6036"/>
              <a:ext cx="7412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+mj-ea"/>
                  <a:ea typeface="+mj-ea"/>
                  <a:cs typeface="Roboto" charset="0"/>
                </a:rPr>
                <a:t>坚持以严的基调强化正风肃纪</a:t>
              </a:r>
            </a:p>
          </p:txBody>
        </p:sp>
        <p:sp>
          <p:nvSpPr>
            <p:cNvPr id="55" name="圆形"/>
            <p:cNvSpPr/>
            <p:nvPr/>
          </p:nvSpPr>
          <p:spPr>
            <a:xfrm>
              <a:off x="8466" y="2799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7" name="圆形"/>
            <p:cNvSpPr/>
            <p:nvPr/>
          </p:nvSpPr>
          <p:spPr>
            <a:xfrm>
              <a:off x="8466" y="4484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8" name="圆形"/>
            <p:cNvSpPr/>
            <p:nvPr/>
          </p:nvSpPr>
          <p:spPr>
            <a:xfrm>
              <a:off x="8466" y="6122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9" name="圆形"/>
            <p:cNvSpPr/>
            <p:nvPr/>
          </p:nvSpPr>
          <p:spPr>
            <a:xfrm>
              <a:off x="8466" y="7781"/>
              <a:ext cx="312" cy="312"/>
            </a:xfrm>
            <a:prstGeom prst="ellipse">
              <a:avLst/>
            </a:prstGeom>
            <a:solidFill>
              <a:srgbClr val="D400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思源宋体 CN" panose="02020700000000000000" pitchFamily="18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667250" y="2386330"/>
            <a:ext cx="3591560" cy="1270000"/>
            <a:chOff x="7350" y="3758"/>
            <a:chExt cx="5656" cy="2000"/>
          </a:xfrm>
        </p:grpSpPr>
        <p:sp>
          <p:nvSpPr>
            <p:cNvPr id="4" name="矩形: 圆角 12"/>
            <p:cNvSpPr/>
            <p:nvPr/>
          </p:nvSpPr>
          <p:spPr>
            <a:xfrm>
              <a:off x="7350" y="3758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371" y="4662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773" y="4378"/>
              <a:ext cx="523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中国特色社会主义是实现中华民族伟大复兴的必由之路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13420" y="2386330"/>
            <a:ext cx="3508375" cy="1270000"/>
            <a:chOff x="13092" y="3758"/>
            <a:chExt cx="5525" cy="2000"/>
          </a:xfrm>
        </p:grpSpPr>
        <p:sp>
          <p:nvSpPr>
            <p:cNvPr id="3" name="矩形: 圆角 11"/>
            <p:cNvSpPr/>
            <p:nvPr/>
          </p:nvSpPr>
          <p:spPr>
            <a:xfrm>
              <a:off x="13092" y="3758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267" y="4662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82" y="4378"/>
              <a:ext cx="444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团结奋斗是中国人民创造</a:t>
              </a:r>
            </a:p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历史伟业的必由之路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0445" y="2386330"/>
            <a:ext cx="3507740" cy="1270000"/>
            <a:chOff x="1607" y="3758"/>
            <a:chExt cx="5524" cy="2000"/>
          </a:xfrm>
        </p:grpSpPr>
        <p:sp>
          <p:nvSpPr>
            <p:cNvPr id="7" name="矩形: 圆角 3"/>
            <p:cNvSpPr/>
            <p:nvPr/>
          </p:nvSpPr>
          <p:spPr>
            <a:xfrm>
              <a:off x="1607" y="3758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777" y="4295"/>
              <a:ext cx="5241" cy="918"/>
              <a:chOff x="1777" y="4295"/>
              <a:chExt cx="5241" cy="91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77" y="4579"/>
                <a:ext cx="360" cy="358"/>
              </a:xfrm>
              <a:prstGeom prst="ellipse">
                <a:avLst/>
              </a:prstGeom>
              <a:solidFill>
                <a:srgbClr val="F9D542"/>
              </a:solidFill>
              <a:ln>
                <a:noFill/>
              </a:ln>
              <a:effectLst>
                <a:outerShdw blurRad="127000" dist="63500" dir="2700000" algn="tl" rotWithShape="0">
                  <a:srgbClr val="B30101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192" y="4295"/>
                <a:ext cx="4826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坚持党的全面领导是坚持和发展中国特色社会主义的必由之路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742565" y="3794125"/>
            <a:ext cx="3507740" cy="1270000"/>
            <a:chOff x="4319" y="5975"/>
            <a:chExt cx="5524" cy="2000"/>
          </a:xfrm>
        </p:grpSpPr>
        <p:sp>
          <p:nvSpPr>
            <p:cNvPr id="10" name="矩形: 圆角 13"/>
            <p:cNvSpPr/>
            <p:nvPr/>
          </p:nvSpPr>
          <p:spPr>
            <a:xfrm>
              <a:off x="4319" y="5975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413" y="6799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28" y="6515"/>
              <a:ext cx="449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贯彻新发展理念是新时代我国发展壮大的必由之路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89370" y="3794125"/>
            <a:ext cx="3507740" cy="1270000"/>
            <a:chOff x="10062" y="5975"/>
            <a:chExt cx="5524" cy="2000"/>
          </a:xfrm>
        </p:grpSpPr>
        <p:sp>
          <p:nvSpPr>
            <p:cNvPr id="12" name="矩形: 圆角 15"/>
            <p:cNvSpPr/>
            <p:nvPr/>
          </p:nvSpPr>
          <p:spPr>
            <a:xfrm>
              <a:off x="10062" y="5975"/>
              <a:ext cx="5525" cy="2000"/>
            </a:xfrm>
            <a:prstGeom prst="roundRect">
              <a:avLst>
                <a:gd name="adj" fmla="val 6242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152400" dir="2460000" sx="96000" sy="96000" algn="ctr" rotWithShape="0">
                <a:srgbClr val="C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083" y="6726"/>
              <a:ext cx="360" cy="358"/>
            </a:xfrm>
            <a:prstGeom prst="ellipse">
              <a:avLst/>
            </a:prstGeom>
            <a:solidFill>
              <a:srgbClr val="F9D542"/>
            </a:solidFill>
            <a:ln>
              <a:noFill/>
            </a:ln>
            <a:effectLst>
              <a:outerShdw blurRad="127000" dist="63500" dir="2700000" algn="tl" rotWithShape="0">
                <a:srgbClr val="B3010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498" y="6442"/>
              <a:ext cx="482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全面从严治党是党永葆生机活力、走好新的赶考之路的必由之路</a:t>
              </a:r>
            </a:p>
          </p:txBody>
        </p:sp>
      </p:grp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983615" y="1483995"/>
            <a:ext cx="2127885" cy="548640"/>
          </a:xfrm>
          <a:prstGeom prst="roundRect">
            <a:avLst>
              <a:gd name="adj" fmla="val 10889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128395" y="1483995"/>
            <a:ext cx="254190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全党必须牢记</a:t>
            </a:r>
          </a:p>
        </p:txBody>
      </p:sp>
      <p:pic>
        <p:nvPicPr>
          <p:cNvPr id="40" name="图片 39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011699" y="1557818"/>
            <a:ext cx="8794077" cy="1622246"/>
            <a:chOff x="2338" y="2728"/>
            <a:chExt cx="13345" cy="1455"/>
          </a:xfrm>
        </p:grpSpPr>
        <p:sp>
          <p:nvSpPr>
            <p:cNvPr id="3" name="矩形: 圆角 12"/>
            <p:cNvSpPr/>
            <p:nvPr/>
          </p:nvSpPr>
          <p:spPr>
            <a:xfrm>
              <a:off x="2338" y="2728"/>
              <a:ext cx="13345" cy="1455"/>
            </a:xfrm>
            <a:prstGeom prst="roundRect">
              <a:avLst/>
            </a:prstGeom>
            <a:solidFill>
              <a:schemeClr val="bg1">
                <a:lumMod val="95000"/>
                <a:alpha val="2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53" tIns="79853" rIns="79853" bIns="79853" numCol="1" spcCol="1270" anchor="ctr" anchorCtr="0">
              <a:noAutofit/>
            </a:bodyPr>
            <a:lstStyle/>
            <a:p>
              <a:pPr algn="l">
                <a:lnSpc>
                  <a:spcPct val="110000"/>
                </a:lnSpc>
                <a:spcAft>
                  <a:spcPts val="1000"/>
                </a:spcAft>
              </a:pPr>
              <a:endParaRPr lang="zh-CN" altLang="en-US" kern="1200" dirty="0">
                <a:solidFill>
                  <a:srgbClr val="C00000"/>
                </a:solidFill>
                <a:latin typeface="汉仪超粗宋简" panose="02010609000101010101" charset="-122"/>
                <a:ea typeface="汉仪超粗宋简" panose="02010609000101010101" charset="-122"/>
                <a:cs typeface="阿里巴巴普惠体 R" panose="00020600040101010101" pitchFamily="18" charset="-122"/>
                <a:sym typeface="+mn-ea"/>
              </a:endParaRPr>
            </a:p>
          </p:txBody>
        </p:sp>
        <p:sp>
          <p:nvSpPr>
            <p:cNvPr id="98" name="矩形 72"/>
            <p:cNvSpPr>
              <a:spLocks noChangeArrowheads="1"/>
            </p:cNvSpPr>
            <p:nvPr/>
          </p:nvSpPr>
          <p:spPr bwMode="auto">
            <a:xfrm>
              <a:off x="2883" y="2986"/>
              <a:ext cx="1257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2" tIns="45703" rIns="91402" bIns="45703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全党要把青年工作作为战略性工作来抓，用党的科学理论武装青年，用党的初心使命感召青年，做青年朋友的知心人、青年工作的热心人、青年群众的引路人。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71905" y="2180590"/>
            <a:ext cx="667385" cy="375920"/>
            <a:chOff x="921733" y="4186989"/>
            <a:chExt cx="667562" cy="267325"/>
          </a:xfrm>
        </p:grpSpPr>
        <p:sp>
          <p:nvSpPr>
            <p:cNvPr id="11" name="箭头: 五边形 17"/>
            <p:cNvSpPr/>
            <p:nvPr/>
          </p:nvSpPr>
          <p:spPr>
            <a:xfrm>
              <a:off x="1049602" y="4186989"/>
              <a:ext cx="539693" cy="267325"/>
            </a:xfrm>
            <a:prstGeom prst="homePlate">
              <a:avLst/>
            </a:prstGeom>
            <a:solidFill>
              <a:srgbClr val="FAB22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超粗宋简" panose="02010609000101010101" charset="-122"/>
                <a:ea typeface="汉仪超粗宋简" panose="02010609000101010101" charset="-122"/>
              </a:endParaRPr>
            </a:p>
          </p:txBody>
        </p:sp>
        <p:sp>
          <p:nvSpPr>
            <p:cNvPr id="12" name="箭头: 五边形 18"/>
            <p:cNvSpPr/>
            <p:nvPr/>
          </p:nvSpPr>
          <p:spPr>
            <a:xfrm>
              <a:off x="921733" y="4186989"/>
              <a:ext cx="539693" cy="267325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超粗宋简" panose="02010609000101010101" charset="-122"/>
                <a:ea typeface="汉仪超粗宋简" panose="0201060900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71905" y="4004945"/>
            <a:ext cx="9533255" cy="1621790"/>
            <a:chOff x="2003" y="6307"/>
            <a:chExt cx="15013" cy="2554"/>
          </a:xfrm>
        </p:grpSpPr>
        <p:sp>
          <p:nvSpPr>
            <p:cNvPr id="9" name="矩形: 圆角 12"/>
            <p:cNvSpPr/>
            <p:nvPr/>
          </p:nvSpPr>
          <p:spPr>
            <a:xfrm>
              <a:off x="3168" y="6307"/>
              <a:ext cx="13849" cy="2555"/>
            </a:xfrm>
            <a:prstGeom prst="roundRect">
              <a:avLst/>
            </a:prstGeom>
            <a:solidFill>
              <a:schemeClr val="bg1">
                <a:lumMod val="95000"/>
                <a:alpha val="2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53" tIns="79853" rIns="79853" bIns="79853" numCol="1" spcCol="1270" anchor="ctr" anchorCtr="0">
              <a:noAutofit/>
            </a:bodyPr>
            <a:lstStyle/>
            <a:p>
              <a:pPr algn="l">
                <a:lnSpc>
                  <a:spcPct val="110000"/>
                </a:lnSpc>
                <a:spcAft>
                  <a:spcPts val="1000"/>
                </a:spcAft>
              </a:pPr>
              <a:endParaRPr lang="zh-CN" altLang="en-US" kern="1200" dirty="0">
                <a:solidFill>
                  <a:srgbClr val="C00000"/>
                </a:solidFill>
                <a:latin typeface="汉仪超粗宋简" panose="02010609000101010101" charset="-122"/>
                <a:ea typeface="汉仪超粗宋简" panose="02010609000101010101" charset="-122"/>
                <a:cs typeface="阿里巴巴普惠体 R" panose="00020600040101010101" pitchFamily="18" charset="-122"/>
                <a:sym typeface="+mn-ea"/>
              </a:endParaRPr>
            </a:p>
          </p:txBody>
        </p:sp>
        <p:sp>
          <p:nvSpPr>
            <p:cNvPr id="15" name="矩形 72"/>
            <p:cNvSpPr>
              <a:spLocks noChangeArrowheads="1"/>
            </p:cNvSpPr>
            <p:nvPr/>
          </p:nvSpPr>
          <p:spPr bwMode="auto">
            <a:xfrm>
              <a:off x="3462" y="6535"/>
              <a:ext cx="13468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2" tIns="45703" rIns="91402" bIns="45703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广大青年要坚定不移听党话、跟党走，怀抱梦想又脚踏实地，敢想敢为又善作善成，立志做有理想、敢担当、能吃苦、肯奋斗的新时代好青年，让青春在全面建设社会主义现代化国家的火热实践中绽放绚丽之花。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003" y="7289"/>
              <a:ext cx="1051" cy="592"/>
              <a:chOff x="921733" y="4186989"/>
              <a:chExt cx="667562" cy="267325"/>
            </a:xfrm>
          </p:grpSpPr>
          <p:sp>
            <p:nvSpPr>
              <p:cNvPr id="5" name="箭头: 五边形 17"/>
              <p:cNvSpPr/>
              <p:nvPr/>
            </p:nvSpPr>
            <p:spPr>
              <a:xfrm>
                <a:off x="1049602" y="4186989"/>
                <a:ext cx="539693" cy="267325"/>
              </a:xfrm>
              <a:prstGeom prst="homePlate">
                <a:avLst/>
              </a:prstGeom>
              <a:solidFill>
                <a:srgbClr val="FAB22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超粗宋简" panose="02010609000101010101" charset="-122"/>
                  <a:ea typeface="汉仪超粗宋简" panose="02010609000101010101" charset="-122"/>
                </a:endParaRPr>
              </a:p>
            </p:txBody>
          </p:sp>
          <p:sp>
            <p:nvSpPr>
              <p:cNvPr id="6" name="箭头: 五边形 18"/>
              <p:cNvSpPr/>
              <p:nvPr/>
            </p:nvSpPr>
            <p:spPr>
              <a:xfrm>
                <a:off x="921733" y="4186989"/>
                <a:ext cx="539693" cy="267325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超粗宋简" panose="02010609000101010101" charset="-122"/>
                  <a:ea typeface="汉仪超粗宋简" panose="02010609000101010101" charset="-122"/>
                </a:endParaRPr>
              </a:p>
            </p:txBody>
          </p:sp>
        </p:grpSp>
      </p:grpSp>
      <p:pic>
        <p:nvPicPr>
          <p:cNvPr id="14" name="图片 13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81220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 smtClean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深刻领会二十大精神，</a:t>
            </a:r>
            <a:r>
              <a:rPr lang="zh-CN" altLang="en-US" sz="3200" b="1" smtClean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促进单位事业</a:t>
            </a:r>
            <a:r>
              <a:rPr lang="zh-CN" altLang="en-US" sz="3200" b="1" dirty="0" smtClean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发展</a:t>
            </a:r>
            <a:endParaRPr lang="zh-CN" altLang="en-US" sz="3200" b="1" dirty="0">
              <a:solidFill>
                <a:srgbClr val="D400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+mn-lt"/>
            </a:endParaRPr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20000" y="1701000"/>
            <a:ext cx="8279765" cy="2557780"/>
            <a:chOff x="3529" y="4536"/>
            <a:chExt cx="13039" cy="4028"/>
          </a:xfrm>
        </p:grpSpPr>
        <p:sp>
          <p:nvSpPr>
            <p:cNvPr id="17" name="五角星 16"/>
            <p:cNvSpPr/>
            <p:nvPr/>
          </p:nvSpPr>
          <p:spPr>
            <a:xfrm>
              <a:off x="3529" y="5615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3529" y="6717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五角星 5"/>
            <p:cNvSpPr/>
            <p:nvPr/>
          </p:nvSpPr>
          <p:spPr>
            <a:xfrm>
              <a:off x="3529" y="7834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529" y="4536"/>
              <a:ext cx="10747" cy="770"/>
              <a:chOff x="3529" y="4536"/>
              <a:chExt cx="10747" cy="770"/>
            </a:xfrm>
          </p:grpSpPr>
          <p:sp>
            <p:nvSpPr>
              <p:cNvPr id="15" name="五角星 14"/>
              <p:cNvSpPr/>
              <p:nvPr/>
            </p:nvSpPr>
            <p:spPr>
              <a:xfrm>
                <a:off x="3529" y="4536"/>
                <a:ext cx="548" cy="548"/>
              </a:xfrm>
              <a:prstGeom prst="star5">
                <a:avLst/>
              </a:prstGeom>
              <a:solidFill>
                <a:srgbClr val="D4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标题 1"/>
              <p:cNvSpPr txBox="1"/>
              <p:nvPr/>
            </p:nvSpPr>
            <p:spPr>
              <a:xfrm>
                <a:off x="4271" y="4562"/>
                <a:ext cx="10005" cy="744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2000" dirty="0" smtClean="0">
                    <a:solidFill>
                      <a:srgbClr val="D4000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B" panose="00020600040101010101" pitchFamily="18" charset="-122"/>
                    <a:sym typeface="+mn-lt"/>
                  </a:rPr>
                  <a:t>对教育的规划指明了高等教育发展方向与要求</a:t>
                </a:r>
                <a:endPara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10" name="标题 1"/>
            <p:cNvSpPr txBox="1"/>
            <p:nvPr/>
          </p:nvSpPr>
          <p:spPr>
            <a:xfrm>
              <a:off x="4271" y="5631"/>
              <a:ext cx="12297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 smtClean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对人才和教育的论述阐述了高等教育发展的内涵与历史使命</a:t>
              </a: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4271" y="6703"/>
              <a:ext cx="10940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 smtClean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立德树人阐述了高等教育的核心价值</a:t>
              </a: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4236" y="7820"/>
              <a:ext cx="11199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 smtClean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教育数字化对高等教育教学、科研的保障建设规划了宏伟蓝图</a:t>
              </a: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4442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35" y="0"/>
            <a:ext cx="12190730" cy="5244465"/>
            <a:chOff x="0" y="1"/>
            <a:chExt cx="19198" cy="8710"/>
          </a:xfrm>
        </p:grpSpPr>
        <p:sp>
          <p:nvSpPr>
            <p:cNvPr id="8" name="任意多边形 7"/>
            <p:cNvSpPr/>
            <p:nvPr/>
          </p:nvSpPr>
          <p:spPr>
            <a:xfrm>
              <a:off x="0" y="1"/>
              <a:ext cx="19199" cy="871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710">
                  <a:moveTo>
                    <a:pt x="0" y="0"/>
                  </a:moveTo>
                  <a:lnTo>
                    <a:pt x="19199" y="0"/>
                  </a:lnTo>
                  <a:lnTo>
                    <a:pt x="19199" y="7188"/>
                  </a:lnTo>
                  <a:lnTo>
                    <a:pt x="19096" y="7227"/>
                  </a:lnTo>
                  <a:cubicBezTo>
                    <a:pt x="16626" y="8146"/>
                    <a:pt x="13283" y="8710"/>
                    <a:pt x="9601" y="8710"/>
                  </a:cubicBezTo>
                  <a:cubicBezTo>
                    <a:pt x="5919" y="8710"/>
                    <a:pt x="2576" y="8146"/>
                    <a:pt x="106" y="7227"/>
                  </a:cubicBezTo>
                  <a:lnTo>
                    <a:pt x="0" y="71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9000">
                  <a:srgbClr val="EC6E48"/>
                </a:gs>
                <a:gs pos="77000">
                  <a:srgbClr val="F9D54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0" y="1"/>
              <a:ext cx="19199" cy="85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199" h="8589">
                  <a:moveTo>
                    <a:pt x="0" y="0"/>
                  </a:moveTo>
                  <a:lnTo>
                    <a:pt x="19199" y="0"/>
                  </a:lnTo>
                  <a:lnTo>
                    <a:pt x="19199" y="6528"/>
                  </a:lnTo>
                  <a:lnTo>
                    <a:pt x="19171" y="6543"/>
                  </a:lnTo>
                  <a:cubicBezTo>
                    <a:pt x="16851" y="7796"/>
                    <a:pt x="13423" y="8589"/>
                    <a:pt x="9601" y="8589"/>
                  </a:cubicBezTo>
                  <a:cubicBezTo>
                    <a:pt x="5778" y="8589"/>
                    <a:pt x="2350" y="7796"/>
                    <a:pt x="30" y="6543"/>
                  </a:cubicBezTo>
                  <a:lnTo>
                    <a:pt x="0" y="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609600" algn="just" fontAlgn="auto">
                <a:lnSpc>
                  <a:spcPct val="150000"/>
                </a:lnSpc>
                <a:extLst>
                  <a:ext uri="{35155182-B16C-46BC-9424-99874614C6A1}">
                    <wpsdc:indentchars xmlns:wpsdc="http://www.wps.cn/officeDocument/2017/drawingmlCustomData" xmlns="" val="200" checksum="4158780845"/>
                  </a:ext>
                </a:extLst>
              </a:pP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 descr="04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0200" cy="1428115"/>
          </a:xfrm>
          <a:prstGeom prst="rect">
            <a:avLst/>
          </a:prstGeom>
        </p:spPr>
      </p:pic>
      <p:sp>
        <p:nvSpPr>
          <p:cNvPr id="25" name="文本框 7"/>
          <p:cNvSpPr txBox="1"/>
          <p:nvPr/>
        </p:nvSpPr>
        <p:spPr>
          <a:xfrm>
            <a:off x="4140200" y="5766435"/>
            <a:ext cx="3911600" cy="492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noAutofit/>
          </a:bodyPr>
          <a:lstStyle/>
          <a:p>
            <a:pPr marR="176530" algn="dist">
              <a:lnSpc>
                <a:spcPts val="3000"/>
              </a:lnSpc>
              <a:spcAft>
                <a:spcPts val="0"/>
              </a:spcAft>
            </a:pPr>
            <a:r>
              <a:rPr lang="en-US" sz="2400" kern="100" dirty="0">
                <a:solidFill>
                  <a:srgbClr val="D4000A"/>
                </a:solidFill>
                <a:effectLst/>
                <a:latin typeface="汉仪旗黑-55简" panose="02010600030101010101" charset="-128"/>
                <a:ea typeface="汉仪旗黑-55简" panose="02010600030101010101" charset="-128"/>
                <a:cs typeface="汉仪旗黑-55简" panose="02010600030101010101" charset="-128"/>
              </a:rPr>
              <a:t> </a:t>
            </a:r>
          </a:p>
        </p:txBody>
      </p:sp>
      <p:sp>
        <p:nvSpPr>
          <p:cNvPr id="29" name="文本框 21"/>
          <p:cNvSpPr>
            <a:spLocks noChangeArrowheads="1"/>
          </p:cNvSpPr>
          <p:nvPr/>
        </p:nvSpPr>
        <p:spPr bwMode="auto">
          <a:xfrm>
            <a:off x="1359535" y="1955800"/>
            <a:ext cx="9678670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sz="2000" b="1" spc="50">
                <a:solidFill>
                  <a:srgbClr val="FCFAB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党用伟大奋斗创造了百年伟业，也一定能用新的伟大奋斗创造新的伟业。全党全</a:t>
            </a:r>
            <a:r>
              <a:rPr sz="2000" b="1" spc="60">
                <a:solidFill>
                  <a:srgbClr val="FCFAB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军全国各族人民要紧密团结在党中央周围，牢记空谈误国、实干兴邦，坚定</a:t>
            </a:r>
            <a:r>
              <a:rPr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信心、</a:t>
            </a:r>
            <a:r>
              <a:rPr sz="2000" b="1" spc="40">
                <a:solidFill>
                  <a:srgbClr val="FCFAB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同心同德，埋头苦干、奋勇前进，为全面建设社会主义现代化国家、全面推进中华民</a:t>
            </a:r>
            <a:r>
              <a:rPr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族伟大复兴而团结奋斗</a:t>
            </a:r>
            <a:r>
              <a:rPr lang="zh-CN"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！</a:t>
            </a:r>
            <a:r>
              <a:rPr lang="en-US" altLang="zh-CN" sz="2000" b="1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2010600030101010101" charset="-128"/>
                <a:sym typeface="+mn-lt"/>
              </a:rPr>
              <a:t> </a:t>
            </a:r>
            <a:endParaRPr lang="en-US" altLang="zh-CN" sz="2000" b="1" dirty="0">
              <a:solidFill>
                <a:srgbClr val="FCFA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旗黑-55简" panose="02010600030101010101" charset="-128"/>
              <a:sym typeface="+mn-lt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70699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59916" y="2134235"/>
            <a:ext cx="8111490" cy="2888615"/>
            <a:chOff x="1100096" y="3175205"/>
            <a:chExt cx="4896623" cy="3078280"/>
          </a:xfrm>
        </p:grpSpPr>
        <p:sp>
          <p:nvSpPr>
            <p:cNvPr id="8" name="矩形 7"/>
            <p:cNvSpPr/>
            <p:nvPr/>
          </p:nvSpPr>
          <p:spPr>
            <a:xfrm>
              <a:off x="1100096" y="3175205"/>
              <a:ext cx="4896623" cy="3078280"/>
            </a:xfrm>
            <a:prstGeom prst="rect">
              <a:avLst/>
            </a:prstGeom>
            <a:noFill/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55759" y="3259024"/>
              <a:ext cx="4790661" cy="2903197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08000" algn="l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extLst>
                  <a:ext uri="{35155182-B16C-46BC-9424-99874614C6A1}">
                    <wpsdc:indentchars xmlns:wpsdc="http://www.wps.cn/officeDocument/2017/drawingmlCustomData" xmlns="" val="200" checksum="282533468"/>
                  </a:ext>
                </a:extLst>
              </a:pPr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五年来，我们党团结带领人民，攻克了许多长期没有解决的难题，办成了许多事关长远的大事要事，推动党和国家事业取得举世瞩目的重大成就。</a:t>
              </a:r>
            </a:p>
            <a:p>
              <a:pPr indent="508000" algn="ctr" fontAlgn="auto">
                <a:extLst>
                  <a:ext uri="{35155182-B16C-46BC-9424-99874614C6A1}">
                    <wpsdc:indentchars xmlns:wpsdc="http://www.wps.cn/officeDocument/2017/drawingmlCustomData" xmlns="" val="200" checksum="282533468"/>
                  </a:ext>
                </a:extLst>
              </a:pPr>
              <a:endPara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152890" y="88836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70699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</a:p>
        </p:txBody>
      </p:sp>
      <p:pic>
        <p:nvPicPr>
          <p:cNvPr id="5" name="图片 4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80491" y="1722119"/>
            <a:ext cx="9149080" cy="3768089"/>
            <a:chOff x="1261820" y="3398116"/>
            <a:chExt cx="4708238" cy="2805488"/>
          </a:xfrm>
        </p:grpSpPr>
        <p:sp>
          <p:nvSpPr>
            <p:cNvPr id="8" name="矩形 7"/>
            <p:cNvSpPr/>
            <p:nvPr/>
          </p:nvSpPr>
          <p:spPr>
            <a:xfrm>
              <a:off x="1261820" y="3398116"/>
              <a:ext cx="4708238" cy="2805488"/>
            </a:xfrm>
            <a:prstGeom prst="rect">
              <a:avLst/>
            </a:prstGeom>
            <a:noFill/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14886" y="3455932"/>
              <a:ext cx="4596119" cy="2689899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solidFill>
                <a:srgbClr val="F4C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518160" algn="just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extLst>
                  <a:ext uri="{35155182-B16C-46BC-9424-99874614C6A1}">
                    <wpsdc:indentchars xmlns:wpsdc="http://www.wps.cn/officeDocument/2017/drawingmlCustomData" xmlns="" val="200" checksum="2311498499"/>
                  </a:ext>
                </a:extLst>
              </a:pPr>
              <a:r>
                <a:rPr lang="zh-CN" altLang="en-US" sz="2000" spc="4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十年来，我们经历了对党和人民事业具有重大现实意义和深远历史意义的三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件大事：一是迎来中国共产党成立一百周年，二是中国特色社会主义进入新时代，三是完成脱贫攻坚、全面建成小康社会的历史任务，实现第一个百年</a:t>
              </a:r>
              <a:r>
                <a:rPr lang="zh-CN" altLang="en-US" sz="2000" spc="3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奋斗目标。这是中国共产党和中国人民团结奋斗赢得的历史性胜利，是彪炳中华民族发展史</a:t>
              </a:r>
              <a:r>
                <a:rPr lang="zh-CN" altLang="en-US" sz="2000" spc="2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册的历史性胜利，也是对世界具有深远影响的历史性胜利。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40915" y="2880360"/>
            <a:ext cx="7418070" cy="2557780"/>
            <a:chOff x="3529" y="4536"/>
            <a:chExt cx="11682" cy="4028"/>
          </a:xfrm>
        </p:grpSpPr>
        <p:sp>
          <p:nvSpPr>
            <p:cNvPr id="17" name="五角星 16"/>
            <p:cNvSpPr/>
            <p:nvPr/>
          </p:nvSpPr>
          <p:spPr>
            <a:xfrm>
              <a:off x="3529" y="5615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3529" y="6717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五角星 5"/>
            <p:cNvSpPr/>
            <p:nvPr/>
          </p:nvSpPr>
          <p:spPr>
            <a:xfrm>
              <a:off x="3529" y="7834"/>
              <a:ext cx="548" cy="548"/>
            </a:xfrm>
            <a:prstGeom prst="star5">
              <a:avLst/>
            </a:prstGeom>
            <a:solidFill>
              <a:srgbClr val="D4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529" y="4536"/>
              <a:ext cx="8858" cy="767"/>
              <a:chOff x="3529" y="4536"/>
              <a:chExt cx="8858" cy="767"/>
            </a:xfrm>
          </p:grpSpPr>
          <p:sp>
            <p:nvSpPr>
              <p:cNvPr id="15" name="五角星 14"/>
              <p:cNvSpPr/>
              <p:nvPr/>
            </p:nvSpPr>
            <p:spPr>
              <a:xfrm>
                <a:off x="3529" y="4536"/>
                <a:ext cx="548" cy="548"/>
              </a:xfrm>
              <a:prstGeom prst="star5">
                <a:avLst/>
              </a:prstGeom>
              <a:solidFill>
                <a:srgbClr val="D4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标题 1"/>
              <p:cNvSpPr txBox="1"/>
              <p:nvPr/>
            </p:nvSpPr>
            <p:spPr>
              <a:xfrm>
                <a:off x="4271" y="4559"/>
                <a:ext cx="8117" cy="744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2000" dirty="0">
                    <a:solidFill>
                      <a:srgbClr val="D4000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B" panose="00020600040101010101" pitchFamily="18" charset="-122"/>
                    <a:sym typeface="+mn-lt"/>
                  </a:rPr>
                  <a:t>创立了新时代中国特色社会主义思想</a:t>
                </a:r>
              </a:p>
            </p:txBody>
          </p:sp>
        </p:grpSp>
        <p:sp>
          <p:nvSpPr>
            <p:cNvPr id="10" name="标题 1"/>
            <p:cNvSpPr txBox="1"/>
            <p:nvPr/>
          </p:nvSpPr>
          <p:spPr>
            <a:xfrm>
              <a:off x="4271" y="5631"/>
              <a:ext cx="8419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全面加强党的领导</a:t>
              </a:r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4271" y="6703"/>
              <a:ext cx="10940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对新时代党和国家事业发展作出科学完整的战略部署</a:t>
              </a: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4236" y="7820"/>
              <a:ext cx="10278" cy="744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2000" dirty="0">
                  <a:solidFill>
                    <a:srgbClr val="D4000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panose="00020600040101010101" pitchFamily="18" charset="-122"/>
                  <a:sym typeface="+mn-lt"/>
                </a:rPr>
                <a:t>经过接续奋斗，实现了小康这个中华民族的千年梦想</a:t>
              </a:r>
            </a:p>
            <a:p>
              <a:pPr algn="l">
                <a:lnSpc>
                  <a:spcPct val="100000"/>
                </a:lnSpc>
              </a:pPr>
              <a:endPara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十年来，党和国家事业取得历史性成就、发生历史性变革，推动我国迈上全面建设社会主义现代化国家新征程。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</a:p>
        </p:txBody>
      </p:sp>
      <p:sp>
        <p:nvSpPr>
          <p:cNvPr id="15" name="五角星 14"/>
          <p:cNvSpPr/>
          <p:nvPr/>
        </p:nvSpPr>
        <p:spPr>
          <a:xfrm>
            <a:off x="2240915" y="288036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2240915" y="356552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2240915" y="426529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240915" y="497459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2712085" y="2894965"/>
            <a:ext cx="684847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提出并贯彻新发展理念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2712085" y="3575685"/>
            <a:ext cx="616267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以巨大的政治勇气全面深化改革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2712085" y="4256405"/>
            <a:ext cx="508254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实行更加积极主动的开放战略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2689860" y="4965700"/>
            <a:ext cx="516699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坚持走中国特色社会主义政治发展道路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6" grpId="0" animBg="1"/>
      <p:bldP spid="6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2" grpId="1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</a:p>
        </p:txBody>
      </p:sp>
      <p:sp>
        <p:nvSpPr>
          <p:cNvPr id="15" name="五角星 14"/>
          <p:cNvSpPr/>
          <p:nvPr/>
        </p:nvSpPr>
        <p:spPr>
          <a:xfrm>
            <a:off x="2240915" y="288036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2240915" y="356552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2240915" y="426529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240915" y="497459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2712085" y="2894965"/>
            <a:ext cx="728980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确立和坚持马克思主义在意识形态领域指导地位的根本制度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2712085" y="3575685"/>
            <a:ext cx="589280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深入贯彻以人民为中心的发展思想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2712085" y="4256405"/>
            <a:ext cx="501396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坚持绿水青山就是金山银山的理念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2689860" y="4965700"/>
            <a:ext cx="394335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贯彻总体国家安全观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6" grpId="0" animBg="1"/>
      <p:bldP spid="6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2" grpId="1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09930" y="292735"/>
            <a:ext cx="7672705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过去五年的工作和新时代十年的伟大变革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47625" y="290195"/>
            <a:ext cx="648970" cy="59690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FCFA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一</a:t>
            </a:r>
          </a:p>
        </p:txBody>
      </p:sp>
      <p:sp>
        <p:nvSpPr>
          <p:cNvPr id="15" name="五角星 14"/>
          <p:cNvSpPr/>
          <p:nvPr/>
        </p:nvSpPr>
        <p:spPr>
          <a:xfrm>
            <a:off x="2240915" y="288036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2240915" y="356552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2240915" y="4265295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2240915" y="4974590"/>
            <a:ext cx="347980" cy="347980"/>
          </a:xfrm>
          <a:prstGeom prst="star5">
            <a:avLst/>
          </a:prstGeom>
          <a:solidFill>
            <a:srgbClr val="D4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MAIN202107130916000121948950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90" y="141605"/>
            <a:ext cx="579120" cy="57912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2712085" y="2894965"/>
            <a:ext cx="496633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确立党在新时代的强军目标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2712085" y="3575685"/>
            <a:ext cx="4577715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全面准确推进“一国两制”实践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2712085" y="4256405"/>
            <a:ext cx="469773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全面推进中国特色大国外交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2689860" y="4965700"/>
            <a:ext cx="4599940" cy="47244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dirty="0">
                <a:solidFill>
                  <a:srgbClr val="D400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+mn-lt"/>
              </a:rPr>
              <a:t>深入推进全面从严治党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75840" y="1485265"/>
            <a:ext cx="7601585" cy="982980"/>
          </a:xfrm>
          <a:prstGeom prst="roundRect">
            <a:avLst>
              <a:gd name="adj" fmla="val 10889"/>
            </a:avLst>
          </a:prstGeom>
          <a:solidFill>
            <a:srgbClr val="D4000A"/>
          </a:solidFill>
          <a:ln>
            <a:noFill/>
          </a:ln>
          <a:effectLst/>
        </p:spPr>
        <p:txBody>
          <a:bodyPr wrap="none" lIns="96765" tIns="48383" rIns="96765" bIns="48383" anchor="ctr"/>
          <a:lstStyle>
            <a:lvl1pPr>
              <a:spcBef>
                <a:spcPct val="20000"/>
              </a:spcBef>
              <a:buChar char="•"/>
              <a:defRPr sz="1500">
                <a:solidFill>
                  <a:srgbClr val="080808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1pPr>
            <a:lvl2pPr marL="590550" indent="-133350">
              <a:spcBef>
                <a:spcPct val="20000"/>
              </a:spcBef>
              <a:buChar char="–"/>
              <a:defRPr sz="1400">
                <a:solidFill>
                  <a:srgbClr val="080808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908050" indent="63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70000" indent="101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3855" indent="19558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0910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482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054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62655" indent="1955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65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424430" y="1517015"/>
            <a:ext cx="7343140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65" tIns="48383" rIns="96765" bIns="48383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十年来，党和国家事业取得历史性成就、发生历史性变革，推动我国迈上全面建设社会主义现代化国家新征程。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6" grpId="0" animBg="1"/>
      <p:bldP spid="6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2" grpId="1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98ca02-08ca-4088-a12a-a1b803996c34"/>
  <p:tag name="COMMONDATA" val="eyJjb3VudCI6MSwiaGRpZCI6ImY1YTRiYjFlZmU4OGYxYWFmYWFhYjMwZDg5MGFkZGZlIiwidXNlckNvdW50Ijox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468,&quot;width&quot;:71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55,&quot;width&quot;:6067.4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55,&quot;width&quot;:6067.499212598425}"/>
</p:tagLst>
</file>

<file path=ppt/theme/theme1.xml><?xml version="1.0" encoding="utf-8"?>
<a:theme xmlns:a="http://schemas.openxmlformats.org/drawingml/2006/main" name="qzus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s">
      <a:majorFont>
        <a:latin typeface="TeXGyreAdventor"/>
        <a:ea typeface="微软雅黑"/>
        <a:cs typeface=""/>
      </a:majorFont>
      <a:minorFont>
        <a:latin typeface="Ping He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1934</Words>
  <Application>Microsoft Office PowerPoint</Application>
  <PresentationFormat>宽屏</PresentationFormat>
  <Paragraphs>195</Paragraphs>
  <Slides>35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7" baseType="lpstr">
      <vt:lpstr>Roboto</vt:lpstr>
      <vt:lpstr>方正大标宋简体</vt:lpstr>
      <vt:lpstr>思源宋体 CN</vt:lpstr>
      <vt:lpstr>思源黑体 CN Medium</vt:lpstr>
      <vt:lpstr>思源黑体 CN Normal</vt:lpstr>
      <vt:lpstr>思源黑体 CN Light</vt:lpstr>
      <vt:lpstr>思源宋体 Heavy</vt:lpstr>
      <vt:lpstr>字魂105号-简雅黑</vt:lpstr>
      <vt:lpstr>OPPOSans H</vt:lpstr>
      <vt:lpstr>等线</vt:lpstr>
      <vt:lpstr>汉仪大宋简</vt:lpstr>
      <vt:lpstr>阿里巴巴普惠体 H</vt:lpstr>
      <vt:lpstr>印品黑体</vt:lpstr>
      <vt:lpstr>阿里巴巴普惠体 R</vt:lpstr>
      <vt:lpstr>Arial</vt:lpstr>
      <vt:lpstr>方正兰亭黑_GBK</vt:lpstr>
      <vt:lpstr>汉仪君黑-45简</vt:lpstr>
      <vt:lpstr>宋体</vt:lpstr>
      <vt:lpstr>方正兰亭超细黑简体</vt:lpstr>
      <vt:lpstr>Wingdings</vt:lpstr>
      <vt:lpstr>汉仪超粗宋简</vt:lpstr>
      <vt:lpstr>阿里巴巴普惠体 2.0 65 Medium</vt:lpstr>
      <vt:lpstr>Times New Roman</vt:lpstr>
      <vt:lpstr>汉仪旗黑-55简</vt:lpstr>
      <vt:lpstr>微软雅黑</vt:lpstr>
      <vt:lpstr>思源黑体 CN Bold</vt:lpstr>
      <vt:lpstr>阿里巴巴普惠体 B</vt:lpstr>
      <vt:lpstr>Ping Hei</vt:lpstr>
      <vt:lpstr>Calibri</vt:lpstr>
      <vt:lpstr>汉仪粗宋简</vt:lpstr>
      <vt:lpstr>Gill Sans</vt:lpstr>
      <vt:lpstr>qzuser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qzuser;</dc:title>
  <dc:creator>qzuser</dc:creator>
  <cp:keywords>qzuser</cp:keywords>
  <cp:lastModifiedBy>Hi</cp:lastModifiedBy>
  <cp:revision>119</cp:revision>
  <dcterms:created xsi:type="dcterms:W3CDTF">2017-09-29T16:24:00Z</dcterms:created>
  <dcterms:modified xsi:type="dcterms:W3CDTF">2022-11-26T02:30:24Z</dcterms:modified>
  <cp:category>qzuser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1237221AA27B40E3BA399B7FBEED220C</vt:lpwstr>
  </property>
  <property fmtid="{D5CDD505-2E9C-101B-9397-08002B2CF9AE}" pid="3" name="KSOProductBuildVer">
    <vt:lpwstr>2052-11.1.0.12598</vt:lpwstr>
  </property>
  <property fmtid="{D5CDD505-2E9C-101B-9397-08002B2CF9AE}" pid="4" name="KSOTemplateUUID">
    <vt:lpwstr>v1.0_mb_xoDEIRdDoD6d+ULtQq9qbg==</vt:lpwstr>
  </property>
</Properties>
</file>